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86" r:id="rId7"/>
    <p:sldId id="261" r:id="rId8"/>
    <p:sldId id="262" r:id="rId9"/>
    <p:sldId id="287" r:id="rId10"/>
    <p:sldId id="263" r:id="rId11"/>
    <p:sldId id="288" r:id="rId12"/>
    <p:sldId id="264" r:id="rId13"/>
    <p:sldId id="265" r:id="rId14"/>
    <p:sldId id="289" r:id="rId15"/>
    <p:sldId id="267" r:id="rId16"/>
    <p:sldId id="269" r:id="rId17"/>
    <p:sldId id="290" r:id="rId18"/>
    <p:sldId id="271" r:id="rId19"/>
    <p:sldId id="272" r:id="rId20"/>
    <p:sldId id="268" r:id="rId21"/>
    <p:sldId id="270" r:id="rId22"/>
    <p:sldId id="273" r:id="rId23"/>
    <p:sldId id="274" r:id="rId24"/>
    <p:sldId id="276" r:id="rId25"/>
    <p:sldId id="277" r:id="rId26"/>
    <p:sldId id="275" r:id="rId27"/>
    <p:sldId id="284" r:id="rId28"/>
    <p:sldId id="278" r:id="rId29"/>
    <p:sldId id="280" r:id="rId30"/>
    <p:sldId id="279" r:id="rId31"/>
    <p:sldId id="281" r:id="rId32"/>
    <p:sldId id="282" r:id="rId33"/>
    <p:sldId id="285" r:id="rId34"/>
    <p:sldId id="283" r:id="rId3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115" autoAdjust="0"/>
  </p:normalViewPr>
  <p:slideViewPr>
    <p:cSldViewPr snapToGrid="0">
      <p:cViewPr varScale="1">
        <p:scale>
          <a:sx n="79" d="100"/>
          <a:sy n="79" d="100"/>
        </p:scale>
        <p:origin x="82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A2FFC-FC5F-400D-B0C5-950E9B0D79C7}"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C14B7-056F-4D74-B6B4-CA3CF13C7C95}" type="slidenum">
              <a:rPr lang="en-US" smtClean="0"/>
              <a:t>‹#›</a:t>
            </a:fld>
            <a:endParaRPr lang="en-US"/>
          </a:p>
        </p:txBody>
      </p:sp>
    </p:spTree>
    <p:extLst>
      <p:ext uri="{BB962C8B-B14F-4D97-AF65-F5344CB8AC3E}">
        <p14:creationId xmlns:p14="http://schemas.microsoft.com/office/powerpoint/2010/main" val="386554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בכל צעד נתון לוקחים את התמונה ומכפילים אותה בפקטור קטן מ1 (כל פיקסל, כל מימד) (בדרך כלל תלוי בזמן). לאחר מכן מוסיפים רעש גאוסיאני.</a:t>
            </a:r>
          </a:p>
          <a:p>
            <a:pPr algn="r"/>
            <a:r>
              <a:rPr lang="he-IL" dirty="0"/>
              <a:t>(בתרגיל אין את הצמצום, רק מוספים רעש).</a:t>
            </a:r>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5</a:t>
            </a:fld>
            <a:endParaRPr lang="en-US"/>
          </a:p>
        </p:txBody>
      </p:sp>
    </p:spTree>
    <p:extLst>
      <p:ext uri="{BB962C8B-B14F-4D97-AF65-F5344CB8AC3E}">
        <p14:creationId xmlns:p14="http://schemas.microsoft.com/office/powerpoint/2010/main" val="151657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בוחרים פונקציית </a:t>
            </a:r>
            <a:r>
              <a:rPr lang="en-US" dirty="0"/>
              <a:t>g(t)</a:t>
            </a:r>
            <a:r>
              <a:rPr lang="he-IL" dirty="0"/>
              <a:t> ואז </a:t>
            </a:r>
            <a:r>
              <a:rPr lang="en-US" dirty="0"/>
              <a:t>f(t) </a:t>
            </a:r>
            <a:r>
              <a:rPr lang="he-IL" dirty="0"/>
              <a:t> נקבע לפי </a:t>
            </a:r>
            <a:r>
              <a:rPr lang="en-US" dirty="0"/>
              <a:t>g</a:t>
            </a:r>
            <a:r>
              <a:rPr lang="he-IL" dirty="0"/>
              <a:t>. בצורה זו ה</a:t>
            </a:r>
            <a:r>
              <a:rPr lang="en-US" dirty="0"/>
              <a:t>variance </a:t>
            </a:r>
            <a:r>
              <a:rPr lang="he-IL" dirty="0"/>
              <a:t> של </a:t>
            </a:r>
            <a:r>
              <a:rPr lang="en-US" dirty="0" err="1"/>
              <a:t>xt</a:t>
            </a:r>
            <a:r>
              <a:rPr lang="he-IL" dirty="0"/>
              <a:t> נשאר 1. (צריך להיות מאותחל עם 1).</a:t>
            </a:r>
          </a:p>
          <a:p>
            <a:pPr algn="r" rtl="1"/>
            <a:r>
              <a:rPr lang="en-US" dirty="0"/>
              <a:t>Variance exploding</a:t>
            </a:r>
            <a:r>
              <a:rPr lang="he-IL" dirty="0"/>
              <a:t> – רק מוסיפים רעש.</a:t>
            </a:r>
          </a:p>
        </p:txBody>
      </p:sp>
      <p:sp>
        <p:nvSpPr>
          <p:cNvPr id="4" name="Slide Number Placeholder 3"/>
          <p:cNvSpPr>
            <a:spLocks noGrp="1"/>
          </p:cNvSpPr>
          <p:nvPr>
            <p:ph type="sldNum" sz="quarter" idx="5"/>
          </p:nvPr>
        </p:nvSpPr>
        <p:spPr/>
        <p:txBody>
          <a:bodyPr/>
          <a:lstStyle/>
          <a:p>
            <a:fld id="{A04C14B7-056F-4D74-B6B4-CA3CF13C7C95}" type="slidenum">
              <a:rPr lang="en-US" smtClean="0"/>
              <a:t>6</a:t>
            </a:fld>
            <a:endParaRPr lang="en-US"/>
          </a:p>
        </p:txBody>
      </p:sp>
    </p:spTree>
    <p:extLst>
      <p:ext uri="{BB962C8B-B14F-4D97-AF65-F5344CB8AC3E}">
        <p14:creationId xmlns:p14="http://schemas.microsoft.com/office/powerpoint/2010/main" val="408325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שואלים מה יקרה לתמונה אחרי </a:t>
            </a:r>
            <a:r>
              <a:rPr lang="en-US" dirty="0"/>
              <a:t>dt </a:t>
            </a:r>
            <a:r>
              <a:rPr lang="he-IL" dirty="0"/>
              <a:t>. </a:t>
            </a:r>
            <a:endParaRPr lang="en-US" dirty="0"/>
          </a:p>
          <a:p>
            <a:pPr algn="r" rtl="1"/>
            <a:r>
              <a:rPr lang="en-US" dirty="0"/>
              <a:t>g(t) </a:t>
            </a:r>
            <a:r>
              <a:rPr lang="en-US" dirty="0" err="1"/>
              <a:t>dW</a:t>
            </a:r>
            <a:r>
              <a:rPr lang="en-US" baseline="-25000" dirty="0" err="1"/>
              <a:t>t</a:t>
            </a:r>
            <a:r>
              <a:rPr lang="en-US" dirty="0"/>
              <a:t> </a:t>
            </a:r>
            <a:r>
              <a:rPr lang="he-IL" dirty="0"/>
              <a:t> - הוספת רעש אינפיניטסימלי.</a:t>
            </a:r>
          </a:p>
          <a:p>
            <a:pPr algn="r" rtl="1"/>
            <a:r>
              <a:rPr lang="en-US" dirty="0"/>
              <a:t>- f(t) x(t) dt </a:t>
            </a:r>
            <a:r>
              <a:rPr lang="he-IL" dirty="0"/>
              <a:t> השינוי הדטרמיניסטי ל</a:t>
            </a:r>
            <a:r>
              <a:rPr lang="en-US" dirty="0"/>
              <a:t>x</a:t>
            </a:r>
            <a:r>
              <a:rPr lang="he-IL" dirty="0"/>
              <a:t>.</a:t>
            </a:r>
          </a:p>
          <a:p>
            <a:pPr algn="r" rtl="1"/>
            <a:r>
              <a:rPr lang="en-US" dirty="0"/>
              <a:t>g(t) </a:t>
            </a:r>
            <a:r>
              <a:rPr lang="en-US" dirty="0" err="1"/>
              <a:t>dW</a:t>
            </a:r>
            <a:r>
              <a:rPr lang="en-US" baseline="-25000" dirty="0" err="1"/>
              <a:t>t</a:t>
            </a:r>
            <a:r>
              <a:rPr lang="en-US" dirty="0"/>
              <a:t> </a:t>
            </a:r>
            <a:r>
              <a:rPr lang="he-IL" dirty="0"/>
              <a:t> - שינוי סטוכסטי ל</a:t>
            </a:r>
            <a:r>
              <a:rPr lang="en-US" dirty="0"/>
              <a:t>x</a:t>
            </a:r>
            <a:r>
              <a:rPr lang="he-IL" dirty="0"/>
              <a:t>.</a:t>
            </a:r>
          </a:p>
          <a:p>
            <a:pPr algn="r" rtl="1"/>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7</a:t>
            </a:fld>
            <a:endParaRPr lang="en-US"/>
          </a:p>
        </p:txBody>
      </p:sp>
    </p:spTree>
    <p:extLst>
      <p:ext uri="{BB962C8B-B14F-4D97-AF65-F5344CB8AC3E}">
        <p14:creationId xmlns:p14="http://schemas.microsoft.com/office/powerpoint/2010/main" val="2073553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בסופו של דבר נקבל שלכל </a:t>
            </a:r>
            <a:r>
              <a:rPr lang="en-US" dirty="0"/>
              <a:t>t</a:t>
            </a:r>
            <a:r>
              <a:rPr lang="he-IL" dirty="0"/>
              <a:t> ההתפלגות של </a:t>
            </a:r>
            <a:r>
              <a:rPr lang="en-US" dirty="0" err="1"/>
              <a:t>xt</a:t>
            </a:r>
            <a:r>
              <a:rPr lang="en-US" dirty="0"/>
              <a:t> </a:t>
            </a:r>
            <a:r>
              <a:rPr lang="he-IL" dirty="0"/>
              <a:t> (לכל פיקסל ופיקסל) היא גאוסיאנית.</a:t>
            </a:r>
          </a:p>
          <a:p>
            <a:pPr algn="r" rtl="1"/>
            <a:r>
              <a:rPr lang="he-IL" dirty="0"/>
              <a:t>הנוסחאות האלה באות לקבל את </a:t>
            </a:r>
            <a:r>
              <a:rPr lang="en-US" dirty="0"/>
              <a:t>x(t) </a:t>
            </a:r>
            <a:r>
              <a:rPr lang="he-IL" dirty="0"/>
              <a:t> מבלי לבצע את אינסוף החישובים מהשקף הקודם.</a:t>
            </a:r>
          </a:p>
          <a:p>
            <a:pPr algn="r" rtl="1"/>
            <a:r>
              <a:rPr lang="he-IL" dirty="0"/>
              <a:t>אינטויאציה לשונות – במקרה ש</a:t>
            </a:r>
            <a:r>
              <a:rPr lang="en-US" dirty="0"/>
              <a:t>f(t)=0</a:t>
            </a:r>
            <a:r>
              <a:rPr lang="he-IL" dirty="0"/>
              <a:t> , בכל זמן נתון מוסיפים עוד רעש גאוסיאני (ב"ת) לכן צריך לסכום את </a:t>
            </a:r>
            <a:r>
              <a:rPr lang="en-US" dirty="0"/>
              <a:t>g(t) </a:t>
            </a:r>
            <a:r>
              <a:rPr lang="he-IL" dirty="0"/>
              <a:t> לאורף הזמן (האינסופי = אינטגרל). </a:t>
            </a:r>
          </a:p>
          <a:p>
            <a:pPr algn="r" rtl="1"/>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8</a:t>
            </a:fld>
            <a:endParaRPr lang="en-US"/>
          </a:p>
        </p:txBody>
      </p:sp>
    </p:spTree>
    <p:extLst>
      <p:ext uri="{BB962C8B-B14F-4D97-AF65-F5344CB8AC3E}">
        <p14:creationId xmlns:p14="http://schemas.microsoft.com/office/powerpoint/2010/main" val="226018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9</a:t>
            </a:fld>
            <a:endParaRPr lang="en-US"/>
          </a:p>
        </p:txBody>
      </p:sp>
    </p:spTree>
    <p:extLst>
      <p:ext uri="{BB962C8B-B14F-4D97-AF65-F5344CB8AC3E}">
        <p14:creationId xmlns:p14="http://schemas.microsoft.com/office/powerpoint/2010/main" val="80349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אי אפשר להפוך כל רעש ולהגיד שהוא הגיע מתמונה ספציפית. מנסים להגדיר תהליך שלוקח רעש ומחזיר התפלגות של תמונות. אם ניקח את כל התמונות שלקחנו מכל הרעשים, נרצה לקבל את ההתפלגות המקורית של התמונות (לא הפיכה מושלמת).</a:t>
            </a:r>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10</a:t>
            </a:fld>
            <a:endParaRPr lang="en-US"/>
          </a:p>
        </p:txBody>
      </p:sp>
    </p:spTree>
    <p:extLst>
      <p:ext uri="{BB962C8B-B14F-4D97-AF65-F5344CB8AC3E}">
        <p14:creationId xmlns:p14="http://schemas.microsoft.com/office/powerpoint/2010/main" val="176647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P(</a:t>
            </a:r>
            <a:r>
              <a:rPr lang="en-US" dirty="0" err="1"/>
              <a:t>x,t</a:t>
            </a:r>
            <a:r>
              <a:rPr lang="en-US" dirty="0"/>
              <a:t>) </a:t>
            </a:r>
            <a:r>
              <a:rPr lang="he-IL" dirty="0"/>
              <a:t> - ההתפלגות של כל התמונות המורעשות בזמן </a:t>
            </a:r>
            <a:r>
              <a:rPr lang="en-US" dirty="0"/>
              <a:t>t</a:t>
            </a:r>
            <a:r>
              <a:rPr lang="he-IL" dirty="0"/>
              <a:t>.</a:t>
            </a:r>
            <a:r>
              <a:rPr lang="en-US" dirty="0"/>
              <a:t> </a:t>
            </a:r>
          </a:p>
          <a:p>
            <a:pPr algn="r" rtl="1"/>
            <a:r>
              <a:rPr lang="he-IL" dirty="0"/>
              <a:t>זה חישוב ההתקדמות של ההתפלגות במיקום </a:t>
            </a:r>
            <a:r>
              <a:rPr lang="en-US" dirty="0"/>
              <a:t>x</a:t>
            </a:r>
            <a:r>
              <a:rPr lang="he-IL" dirty="0"/>
              <a:t> בזמן </a:t>
            </a:r>
            <a:r>
              <a:rPr lang="en-US" dirty="0"/>
              <a:t>t </a:t>
            </a:r>
            <a:r>
              <a:rPr lang="he-IL" dirty="0"/>
              <a:t>.</a:t>
            </a:r>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12</a:t>
            </a:fld>
            <a:endParaRPr lang="en-US"/>
          </a:p>
        </p:txBody>
      </p:sp>
    </p:spTree>
    <p:extLst>
      <p:ext uri="{BB962C8B-B14F-4D97-AF65-F5344CB8AC3E}">
        <p14:creationId xmlns:p14="http://schemas.microsoft.com/office/powerpoint/2010/main" val="45574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מה שדטרמיניסטי זה השינוי בהתפלגות, לא שינוי של כל תמונה.</a:t>
            </a:r>
          </a:p>
          <a:p>
            <a:pPr algn="r"/>
            <a:r>
              <a:rPr lang="he-IL" dirty="0"/>
              <a:t>היה פה מעבר מתמטי שהראה שבהגדרה הדטרמיניסטית הזאת, הגרדיאנט זהה להגדרה הסטוכסטית.</a:t>
            </a:r>
            <a:r>
              <a:rPr lang="en-US" dirty="0"/>
              <a:t>   </a:t>
            </a:r>
            <a:endParaRPr lang="he-IL" dirty="0"/>
          </a:p>
          <a:p>
            <a:pPr algn="r" rtl="1"/>
            <a:r>
              <a:rPr lang="he-IL" dirty="0"/>
              <a:t>אז מה שקורה זה שזה תחליף ל</a:t>
            </a:r>
            <a:r>
              <a:rPr lang="en-US" dirty="0"/>
              <a:t>forward process </a:t>
            </a:r>
            <a:r>
              <a:rPr lang="he-IL"/>
              <a:t> הסטוכסטי, אז עכשין יהיה אפשר להפוך את התהליך.</a:t>
            </a:r>
            <a:endParaRPr lang="en-US" dirty="0"/>
          </a:p>
        </p:txBody>
      </p:sp>
      <p:sp>
        <p:nvSpPr>
          <p:cNvPr id="4" name="Slide Number Placeholder 3"/>
          <p:cNvSpPr>
            <a:spLocks noGrp="1"/>
          </p:cNvSpPr>
          <p:nvPr>
            <p:ph type="sldNum" sz="quarter" idx="5"/>
          </p:nvPr>
        </p:nvSpPr>
        <p:spPr/>
        <p:txBody>
          <a:bodyPr/>
          <a:lstStyle/>
          <a:p>
            <a:fld id="{A04C14B7-056F-4D74-B6B4-CA3CF13C7C95}" type="slidenum">
              <a:rPr lang="en-US" smtClean="0"/>
              <a:t>13</a:t>
            </a:fld>
            <a:endParaRPr lang="en-US"/>
          </a:p>
        </p:txBody>
      </p:sp>
    </p:spTree>
    <p:extLst>
      <p:ext uri="{BB962C8B-B14F-4D97-AF65-F5344CB8AC3E}">
        <p14:creationId xmlns:p14="http://schemas.microsoft.com/office/powerpoint/2010/main" val="308343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33D7-439B-54A2-4953-D14081347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3BD29C3-2D89-3087-F990-5F45F90DFE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5EE8C13-8AF0-1CCD-1427-B03E1D4A414F}"/>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0842DA1A-32C3-62E5-34E0-E2387FF545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8BC3697-39FC-6F8D-7E70-840AA0712689}"/>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327296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CF89-57A2-211D-9CDA-859AA3635E8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F7AA461-AF15-36DB-BADB-A47644663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0289EE4-589B-02F9-1C7B-DBB60231E008}"/>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8917A617-2017-BB06-4C7B-0EF8ECF4C1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0052449-45A2-5FE9-DB29-9BE60E0E672B}"/>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1635947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69A56F-2625-C442-BE4B-FA9A8A794E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02A29A4-DD8F-EA9A-7FF4-8B22495208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46BDFE1-1E3A-9FBD-1A7F-8C1328830A69}"/>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2C22A37E-2A2E-42DD-3F2A-465981F96DF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388CD4D-A777-8577-38E9-9448213E4371}"/>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194794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559F-B96F-9EAF-EAD9-DCBF84F2C70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B6DEFC6-BCC5-DAC9-57ED-5DD3D7C75C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4C3E7B3-D0CF-BDD6-9944-4A7DD09364B6}"/>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92334C8F-A09A-7E48-C973-1B2FC379554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BB2A369-0CF5-021D-4487-7AE6DD4A356D}"/>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2932514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91F0-8E16-B972-E978-EFCC621636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6B1ADAC-FEC7-6C1C-8C74-A3017E6961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6F780-48E8-70F8-755A-91AA28BC7163}"/>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967DF156-23C8-A3AE-6676-C837F64FBD4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45C2DA-3844-FBA2-1B27-992443F017E9}"/>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441099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2E56-BFF3-AF95-773B-98F4F9E1E45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D6427D4-79C1-F9D4-365B-1DFD237FC8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5624552-DCA0-1056-347E-FACDA1F4B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A6B9A7F-C93C-D7B8-6478-8244A077081A}"/>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6" name="Footer Placeholder 5">
            <a:extLst>
              <a:ext uri="{FF2B5EF4-FFF2-40B4-BE49-F238E27FC236}">
                <a16:creationId xmlns:a16="http://schemas.microsoft.com/office/drawing/2014/main" id="{8FFC5954-98BD-9A62-0127-6B6D91525F1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DF4D519-A182-4CE8-DC7F-851E5C5539A0}"/>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414092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62B9-577B-5FD4-9CC0-A08BB1266F1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2DB1FA5-743E-153D-1EB8-F8C686672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9EEDE-711F-1A38-2683-00550500FC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CD23F1E8-25BB-116C-062A-DC44924DE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4181C9-98C0-7412-1FE9-DB11BEE49E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273CB03-8117-A8D2-F75C-4FCF04A4917F}"/>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8" name="Footer Placeholder 7">
            <a:extLst>
              <a:ext uri="{FF2B5EF4-FFF2-40B4-BE49-F238E27FC236}">
                <a16:creationId xmlns:a16="http://schemas.microsoft.com/office/drawing/2014/main" id="{A34D54CD-D51F-70F0-BC3B-C8A2F4DDAA5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097DB7C-F539-8D48-B893-BEC37C46CEC9}"/>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413460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84C5-2F48-C096-CF62-BC845C4578C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AFC6B6DF-B6B9-1B16-0C24-BB1E61ECBCD0}"/>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4" name="Footer Placeholder 3">
            <a:extLst>
              <a:ext uri="{FF2B5EF4-FFF2-40B4-BE49-F238E27FC236}">
                <a16:creationId xmlns:a16="http://schemas.microsoft.com/office/drawing/2014/main" id="{C0518069-A643-08F6-A5F3-F0457F77F267}"/>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2C487DC-E2B7-C42A-8568-9C1F31038F62}"/>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315146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F05239-9FCE-05C7-131E-93064407C98C}"/>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3" name="Footer Placeholder 2">
            <a:extLst>
              <a:ext uri="{FF2B5EF4-FFF2-40B4-BE49-F238E27FC236}">
                <a16:creationId xmlns:a16="http://schemas.microsoft.com/office/drawing/2014/main" id="{949C40D1-B3E3-5E67-A02E-A8CBFFA71CFC}"/>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4848FD46-0AEC-67AE-183A-A5747BB7A398}"/>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204065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8D45-8BC0-A6BD-D26F-B9EE8EEA1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5B147CA6-FECE-BA35-2B20-3CDCCB796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24CAA36E-A349-E259-934A-8D3B8B81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43C963-5FC4-86EA-1CAC-A38F4ABF528A}"/>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6" name="Footer Placeholder 5">
            <a:extLst>
              <a:ext uri="{FF2B5EF4-FFF2-40B4-BE49-F238E27FC236}">
                <a16:creationId xmlns:a16="http://schemas.microsoft.com/office/drawing/2014/main" id="{8BE82AF6-6B86-658A-526B-E8FA50A9F4E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E6F7025-45DE-0A55-DFD3-1C55A67B3B94}"/>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148049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CF8E-F772-3704-EF45-BECFCBB23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DCA510E-F70E-FF27-25EB-A2BAB7603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8481C725-B440-108E-9D4B-B84D95992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1EA90-F765-CEBF-502F-F5C57AAD6AF0}"/>
              </a:ext>
            </a:extLst>
          </p:cNvPr>
          <p:cNvSpPr>
            <a:spLocks noGrp="1"/>
          </p:cNvSpPr>
          <p:nvPr>
            <p:ph type="dt" sz="half" idx="10"/>
          </p:nvPr>
        </p:nvSpPr>
        <p:spPr/>
        <p:txBody>
          <a:bodyPr/>
          <a:lstStyle/>
          <a:p>
            <a:fld id="{55B4534C-6613-1E42-99D0-A0F75C64E1FF}" type="datetimeFigureOut">
              <a:rPr lang="en-IL" smtClean="0"/>
              <a:t>05/10/2023</a:t>
            </a:fld>
            <a:endParaRPr lang="en-IL"/>
          </a:p>
        </p:txBody>
      </p:sp>
      <p:sp>
        <p:nvSpPr>
          <p:cNvPr id="6" name="Footer Placeholder 5">
            <a:extLst>
              <a:ext uri="{FF2B5EF4-FFF2-40B4-BE49-F238E27FC236}">
                <a16:creationId xmlns:a16="http://schemas.microsoft.com/office/drawing/2014/main" id="{FFCFD822-B674-E9DB-B218-23362C711C1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F83F02E-B717-F79F-D5B9-F02873274F7A}"/>
              </a:ext>
            </a:extLst>
          </p:cNvPr>
          <p:cNvSpPr>
            <a:spLocks noGrp="1"/>
          </p:cNvSpPr>
          <p:nvPr>
            <p:ph type="sldNum" sz="quarter" idx="12"/>
          </p:nvPr>
        </p:nvSpPr>
        <p:spPr/>
        <p:txBody>
          <a:bodyPr/>
          <a:lstStyle/>
          <a:p>
            <a:fld id="{9DE96853-8C59-004A-935D-7B88D437C3A1}" type="slidenum">
              <a:rPr lang="en-IL" smtClean="0"/>
              <a:t>‹#›</a:t>
            </a:fld>
            <a:endParaRPr lang="en-IL"/>
          </a:p>
        </p:txBody>
      </p:sp>
    </p:spTree>
    <p:extLst>
      <p:ext uri="{BB962C8B-B14F-4D97-AF65-F5344CB8AC3E}">
        <p14:creationId xmlns:p14="http://schemas.microsoft.com/office/powerpoint/2010/main" val="48133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AB53EB-CA83-3433-884A-2BD4E0D4E2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426ABC8-7F0A-E0CF-75B4-6BF3FAF42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82DA94A-15DA-37C2-9A83-09C5E4DDBF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4534C-6613-1E42-99D0-A0F75C64E1FF}" type="datetimeFigureOut">
              <a:rPr lang="en-IL" smtClean="0"/>
              <a:t>05/10/2023</a:t>
            </a:fld>
            <a:endParaRPr lang="en-IL"/>
          </a:p>
        </p:txBody>
      </p:sp>
      <p:sp>
        <p:nvSpPr>
          <p:cNvPr id="5" name="Footer Placeholder 4">
            <a:extLst>
              <a:ext uri="{FF2B5EF4-FFF2-40B4-BE49-F238E27FC236}">
                <a16:creationId xmlns:a16="http://schemas.microsoft.com/office/drawing/2014/main" id="{261C8780-3A09-8ABB-3D61-2DD253884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7F21E219-2D49-CA14-DDAC-E0C8DEC1A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96853-8C59-004A-935D-7B88D437C3A1}" type="slidenum">
              <a:rPr lang="en-IL" smtClean="0"/>
              <a:t>‹#›</a:t>
            </a:fld>
            <a:endParaRPr lang="en-IL"/>
          </a:p>
        </p:txBody>
      </p:sp>
    </p:spTree>
    <p:extLst>
      <p:ext uri="{BB962C8B-B14F-4D97-AF65-F5344CB8AC3E}">
        <p14:creationId xmlns:p14="http://schemas.microsoft.com/office/powerpoint/2010/main" val="3973522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C5E9-E417-4A2A-5197-B4A2996BBAC2}"/>
              </a:ext>
            </a:extLst>
          </p:cNvPr>
          <p:cNvSpPr>
            <a:spLocks noGrp="1"/>
          </p:cNvSpPr>
          <p:nvPr>
            <p:ph type="ctrTitle"/>
          </p:nvPr>
        </p:nvSpPr>
        <p:spPr/>
        <p:txBody>
          <a:bodyPr/>
          <a:lstStyle/>
          <a:p>
            <a:pPr algn="ctr" defTabSz="914400" rtl="1" eaLnBrk="1" latinLnBrk="0" hangingPunct="1">
              <a:lnSpc>
                <a:spcPct val="90000"/>
              </a:lnSpc>
              <a:spcBef>
                <a:spcPct val="0"/>
              </a:spcBef>
              <a:buNone/>
            </a:pPr>
            <a:r>
              <a:rPr lang="en-US" dirty="0"/>
              <a:t>Score and Diffusion Models</a:t>
            </a:r>
            <a:endParaRPr lang="en-IL" dirty="0"/>
          </a:p>
        </p:txBody>
      </p:sp>
      <p:sp>
        <p:nvSpPr>
          <p:cNvPr id="3" name="Subtitle 2">
            <a:extLst>
              <a:ext uri="{FF2B5EF4-FFF2-40B4-BE49-F238E27FC236}">
                <a16:creationId xmlns:a16="http://schemas.microsoft.com/office/drawing/2014/main" id="{A8AC8FDD-6B5A-6042-6A06-57221FE6E61D}"/>
              </a:ext>
            </a:extLst>
          </p:cNvPr>
          <p:cNvSpPr>
            <a:spLocks noGrp="1"/>
          </p:cNvSpPr>
          <p:nvPr>
            <p:ph type="subTitle" idx="1"/>
          </p:nvPr>
        </p:nvSpPr>
        <p:spPr/>
        <p:txBody>
          <a:bodyPr/>
          <a:lstStyle/>
          <a:p>
            <a:r>
              <a:rPr lang="en-IL" dirty="0"/>
              <a:t>Week 5</a:t>
            </a:r>
          </a:p>
        </p:txBody>
      </p:sp>
    </p:spTree>
    <p:extLst>
      <p:ext uri="{BB962C8B-B14F-4D97-AF65-F5344CB8AC3E}">
        <p14:creationId xmlns:p14="http://schemas.microsoft.com/office/powerpoint/2010/main" val="184368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306C-690B-DC68-3522-19CE5A54699B}"/>
              </a:ext>
            </a:extLst>
          </p:cNvPr>
          <p:cNvSpPr>
            <a:spLocks noGrp="1"/>
          </p:cNvSpPr>
          <p:nvPr>
            <p:ph type="title"/>
          </p:nvPr>
        </p:nvSpPr>
        <p:spPr/>
        <p:txBody>
          <a:bodyPr/>
          <a:lstStyle/>
          <a:p>
            <a:r>
              <a:rPr lang="en-IL" dirty="0"/>
              <a:t>Inverting the Process</a:t>
            </a:r>
          </a:p>
        </p:txBody>
      </p:sp>
      <p:sp>
        <p:nvSpPr>
          <p:cNvPr id="3" name="Content Placeholder 2">
            <a:extLst>
              <a:ext uri="{FF2B5EF4-FFF2-40B4-BE49-F238E27FC236}">
                <a16:creationId xmlns:a16="http://schemas.microsoft.com/office/drawing/2014/main" id="{B45FD3D5-1852-22D6-AC6B-A688B6D359A6}"/>
              </a:ext>
            </a:extLst>
          </p:cNvPr>
          <p:cNvSpPr>
            <a:spLocks noGrp="1"/>
          </p:cNvSpPr>
          <p:nvPr>
            <p:ph idx="1"/>
          </p:nvPr>
        </p:nvSpPr>
        <p:spPr/>
        <p:txBody>
          <a:bodyPr/>
          <a:lstStyle/>
          <a:p>
            <a:r>
              <a:rPr lang="en-IL" dirty="0"/>
              <a:t>So far: a noising process transforming p(x) at t=0, to p(z) at t=1</a:t>
            </a:r>
          </a:p>
          <a:p>
            <a:r>
              <a:rPr lang="en-IL" dirty="0"/>
              <a:t>Objective: inverse process taking p(z) at t=1 to p(x) at t=0</a:t>
            </a:r>
          </a:p>
          <a:p>
            <a:r>
              <a:rPr lang="en-IL" dirty="0"/>
              <a:t>Why not just flip the sign of the SDE?</a:t>
            </a:r>
          </a:p>
        </p:txBody>
      </p:sp>
      <p:pic>
        <p:nvPicPr>
          <p:cNvPr id="4" name="Picture 2" descr="Improving Diffusion Models as an Alternative To GANs, Part 1 | NVIDIA  Technical Blog">
            <a:extLst>
              <a:ext uri="{FF2B5EF4-FFF2-40B4-BE49-F238E27FC236}">
                <a16:creationId xmlns:a16="http://schemas.microsoft.com/office/drawing/2014/main" id="{F55163EC-A469-3A7B-507E-DC497AA37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89" y="4256405"/>
            <a:ext cx="9940422" cy="260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4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42B9-6E72-AB95-3EA1-254F894292E0}"/>
              </a:ext>
            </a:extLst>
          </p:cNvPr>
          <p:cNvSpPr>
            <a:spLocks noGrp="1"/>
          </p:cNvSpPr>
          <p:nvPr>
            <p:ph type="title"/>
          </p:nvPr>
        </p:nvSpPr>
        <p:spPr/>
        <p:txBody>
          <a:bodyPr/>
          <a:lstStyle/>
          <a:p>
            <a:r>
              <a:rPr lang="en-IL" dirty="0"/>
              <a:t>Inverting SDE in VE Process</a:t>
            </a:r>
          </a:p>
        </p:txBody>
      </p:sp>
      <p:sp>
        <p:nvSpPr>
          <p:cNvPr id="3" name="Content Placeholder 2">
            <a:extLst>
              <a:ext uri="{FF2B5EF4-FFF2-40B4-BE49-F238E27FC236}">
                <a16:creationId xmlns:a16="http://schemas.microsoft.com/office/drawing/2014/main" id="{CBF4D199-3C7E-A8B8-5633-391B315ED4DE}"/>
              </a:ext>
            </a:extLst>
          </p:cNvPr>
          <p:cNvSpPr>
            <a:spLocks noGrp="1"/>
          </p:cNvSpPr>
          <p:nvPr>
            <p:ph idx="1"/>
          </p:nvPr>
        </p:nvSpPr>
        <p:spPr/>
        <p:txBody>
          <a:bodyPr/>
          <a:lstStyle/>
          <a:p>
            <a:r>
              <a:rPr lang="en-IL" dirty="0"/>
              <a:t>Invering the VE SDE yields:</a:t>
            </a:r>
          </a:p>
          <a:p>
            <a:endParaRPr lang="en-IL" dirty="0"/>
          </a:p>
          <a:p>
            <a:endParaRPr lang="en-IL" dirty="0"/>
          </a:p>
          <a:p>
            <a:r>
              <a:rPr lang="en-IL" dirty="0"/>
              <a:t>Gaussian noise is actually symmetric to sign, equation is unchanged!</a:t>
            </a:r>
          </a:p>
          <a:p>
            <a:r>
              <a:rPr lang="en-IL" dirty="0"/>
              <a:t>Clearly not the way to invert the process…</a:t>
            </a:r>
          </a:p>
        </p:txBody>
      </p:sp>
      <p:pic>
        <p:nvPicPr>
          <p:cNvPr id="21506" name="Picture 2">
            <a:extLst>
              <a:ext uri="{FF2B5EF4-FFF2-40B4-BE49-F238E27FC236}">
                <a16:creationId xmlns:a16="http://schemas.microsoft.com/office/drawing/2014/main" id="{F4E917FA-C828-4A5E-0CCE-80AD31B83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510" y="2500630"/>
            <a:ext cx="24765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35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3AF74-FDE4-C32C-815C-C4AC3A8AC3DE}"/>
              </a:ext>
            </a:extLst>
          </p:cNvPr>
          <p:cNvSpPr>
            <a:spLocks noGrp="1"/>
          </p:cNvSpPr>
          <p:nvPr>
            <p:ph type="title"/>
          </p:nvPr>
        </p:nvSpPr>
        <p:spPr/>
        <p:txBody>
          <a:bodyPr/>
          <a:lstStyle/>
          <a:p>
            <a:r>
              <a:rPr lang="en-IL" dirty="0"/>
              <a:t>The Fokker-Planck Equation</a:t>
            </a:r>
          </a:p>
        </p:txBody>
      </p:sp>
      <p:sp>
        <p:nvSpPr>
          <p:cNvPr id="3" name="Content Placeholder 2">
            <a:extLst>
              <a:ext uri="{FF2B5EF4-FFF2-40B4-BE49-F238E27FC236}">
                <a16:creationId xmlns:a16="http://schemas.microsoft.com/office/drawing/2014/main" id="{08DCBD23-F3DD-1E45-8E39-54BFF2A17FA6}"/>
              </a:ext>
            </a:extLst>
          </p:cNvPr>
          <p:cNvSpPr>
            <a:spLocks noGrp="1"/>
          </p:cNvSpPr>
          <p:nvPr>
            <p:ph idx="1"/>
          </p:nvPr>
        </p:nvSpPr>
        <p:spPr/>
        <p:txBody>
          <a:bodyPr/>
          <a:lstStyle/>
          <a:p>
            <a:r>
              <a:rPr lang="en-IL" dirty="0"/>
              <a:t>The SDE described how each sample evolves in time</a:t>
            </a:r>
          </a:p>
          <a:p>
            <a:r>
              <a:rPr lang="en-IL" dirty="0"/>
              <a:t>How does the entire probability distribution p(x,t) evolve in time?</a:t>
            </a:r>
          </a:p>
          <a:p>
            <a:r>
              <a:rPr lang="en-IL" dirty="0"/>
              <a:t>Solution p</a:t>
            </a:r>
            <a:r>
              <a:rPr lang="en-US" dirty="0"/>
              <a:t>r</a:t>
            </a:r>
            <a:r>
              <a:rPr lang="en-IL" dirty="0"/>
              <a:t>ovided by the FP equation:</a:t>
            </a:r>
          </a:p>
          <a:p>
            <a:endParaRPr lang="en-IL" dirty="0"/>
          </a:p>
          <a:p>
            <a:endParaRPr lang="en-IL" dirty="0"/>
          </a:p>
          <a:p>
            <a:endParaRPr lang="en-IL" dirty="0"/>
          </a:p>
          <a:p>
            <a:r>
              <a:rPr lang="en-IL" dirty="0"/>
              <a:t>This is a </a:t>
            </a:r>
            <a:r>
              <a:rPr lang="en-IL" b="1" dirty="0"/>
              <a:t>deterministic</a:t>
            </a:r>
            <a:r>
              <a:rPr lang="en-IL" dirty="0"/>
              <a:t> partial differential equation</a:t>
            </a:r>
          </a:p>
          <a:p>
            <a:r>
              <a:rPr lang="en-IL" dirty="0"/>
              <a:t>To invert it, we simply flip the sign</a:t>
            </a:r>
          </a:p>
        </p:txBody>
      </p:sp>
      <p:pic>
        <p:nvPicPr>
          <p:cNvPr id="17412" name="Picture 4">
            <a:extLst>
              <a:ext uri="{FF2B5EF4-FFF2-40B4-BE49-F238E27FC236}">
                <a16:creationId xmlns:a16="http://schemas.microsoft.com/office/drawing/2014/main" id="{03A5C6FB-D490-BFCD-251A-FAC73DB80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930" y="3728244"/>
            <a:ext cx="7785100" cy="54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97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3AF74-FDE4-C32C-815C-C4AC3A8AC3DE}"/>
              </a:ext>
            </a:extLst>
          </p:cNvPr>
          <p:cNvSpPr>
            <a:spLocks noGrp="1"/>
          </p:cNvSpPr>
          <p:nvPr>
            <p:ph type="title"/>
          </p:nvPr>
        </p:nvSpPr>
        <p:spPr/>
        <p:txBody>
          <a:bodyPr/>
          <a:lstStyle/>
          <a:p>
            <a:r>
              <a:rPr lang="en-IL" dirty="0"/>
              <a:t>Inverting Fokker-Planck Equation</a:t>
            </a:r>
          </a:p>
        </p:txBody>
      </p:sp>
      <p:sp>
        <p:nvSpPr>
          <p:cNvPr id="3" name="Content Placeholder 2">
            <a:extLst>
              <a:ext uri="{FF2B5EF4-FFF2-40B4-BE49-F238E27FC236}">
                <a16:creationId xmlns:a16="http://schemas.microsoft.com/office/drawing/2014/main" id="{08DCBD23-F3DD-1E45-8E39-54BFF2A17FA6}"/>
              </a:ext>
            </a:extLst>
          </p:cNvPr>
          <p:cNvSpPr>
            <a:spLocks noGrp="1"/>
          </p:cNvSpPr>
          <p:nvPr>
            <p:ph idx="1"/>
          </p:nvPr>
        </p:nvSpPr>
        <p:spPr/>
        <p:txBody>
          <a:bodyPr>
            <a:normAutofit/>
          </a:bodyPr>
          <a:lstStyle/>
          <a:p>
            <a:r>
              <a:rPr lang="en-IL" dirty="0"/>
              <a:t>How do we achieve inversion of the sign of the FPE?</a:t>
            </a:r>
          </a:p>
          <a:p>
            <a:pPr marL="0" indent="0">
              <a:buNone/>
            </a:pPr>
            <a:br>
              <a:rPr lang="en-IL" dirty="0"/>
            </a:br>
            <a:endParaRPr lang="en-IL" dirty="0"/>
          </a:p>
          <a:p>
            <a:r>
              <a:rPr lang="en-IL" dirty="0"/>
              <a:t>Idea: construct a deterministic process </a:t>
            </a:r>
            <a:r>
              <a:rPr lang="en-US" dirty="0"/>
              <a:t>resulting in same FPE!</a:t>
            </a:r>
          </a:p>
          <a:p>
            <a:r>
              <a:rPr lang="en-US" dirty="0"/>
              <a:t>Named: probability flow ODE</a:t>
            </a:r>
          </a:p>
        </p:txBody>
      </p:sp>
      <p:pic>
        <p:nvPicPr>
          <p:cNvPr id="5" name="Picture 4">
            <a:extLst>
              <a:ext uri="{FF2B5EF4-FFF2-40B4-BE49-F238E27FC236}">
                <a16:creationId xmlns:a16="http://schemas.microsoft.com/office/drawing/2014/main" id="{38503766-8FA1-CF3D-E23D-687300231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40" y="2498884"/>
            <a:ext cx="7785100" cy="5461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A8B0D705-3B9E-2C24-CDC3-FB9554891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790" y="4411583"/>
            <a:ext cx="6184900" cy="46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359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7175-0FF3-3891-19BD-5ACDAC5CFE5F}"/>
              </a:ext>
            </a:extLst>
          </p:cNvPr>
          <p:cNvSpPr>
            <a:spLocks noGrp="1"/>
          </p:cNvSpPr>
          <p:nvPr>
            <p:ph type="title"/>
          </p:nvPr>
        </p:nvSpPr>
        <p:spPr/>
        <p:txBody>
          <a:bodyPr/>
          <a:lstStyle/>
          <a:p>
            <a:r>
              <a:rPr lang="en-IL" dirty="0"/>
              <a:t>Inverting The Noise Process</a:t>
            </a:r>
          </a:p>
        </p:txBody>
      </p:sp>
      <p:sp>
        <p:nvSpPr>
          <p:cNvPr id="3" name="Content Placeholder 2">
            <a:extLst>
              <a:ext uri="{FF2B5EF4-FFF2-40B4-BE49-F238E27FC236}">
                <a16:creationId xmlns:a16="http://schemas.microsoft.com/office/drawing/2014/main" id="{2185F758-DAFD-068E-9897-4D51806717AE}"/>
              </a:ext>
            </a:extLst>
          </p:cNvPr>
          <p:cNvSpPr>
            <a:spLocks noGrp="1"/>
          </p:cNvSpPr>
          <p:nvPr>
            <p:ph idx="1"/>
          </p:nvPr>
        </p:nvSpPr>
        <p:spPr/>
        <p:txBody>
          <a:bodyPr/>
          <a:lstStyle/>
          <a:p>
            <a:r>
              <a:rPr lang="en-IL" dirty="0"/>
              <a:t>Given the probability flow ODE, reverse the process by sign inversion</a:t>
            </a:r>
          </a:p>
          <a:p>
            <a:endParaRPr lang="en-IL" dirty="0"/>
          </a:p>
          <a:p>
            <a:endParaRPr lang="en-IL" dirty="0"/>
          </a:p>
          <a:p>
            <a:r>
              <a:rPr lang="en-IL" dirty="0"/>
              <a:t>Can also construct a stochastic process with the same marginals</a:t>
            </a:r>
          </a:p>
          <a:p>
            <a:endParaRPr lang="en-IL" dirty="0"/>
          </a:p>
          <a:p>
            <a:endParaRPr lang="en-IL" dirty="0"/>
          </a:p>
          <a:p>
            <a:r>
              <a:rPr lang="en-IL" dirty="0"/>
              <a:t>Deterministic process called DDIM</a:t>
            </a:r>
          </a:p>
          <a:p>
            <a:r>
              <a:rPr lang="en-IL" dirty="0"/>
              <a:t>Stochastic process  classed DDPM</a:t>
            </a:r>
          </a:p>
          <a:p>
            <a:endParaRPr lang="en-IL" dirty="0"/>
          </a:p>
          <a:p>
            <a:endParaRPr lang="en-IL" dirty="0"/>
          </a:p>
          <a:p>
            <a:endParaRPr lang="en-IL" dirty="0"/>
          </a:p>
        </p:txBody>
      </p:sp>
      <p:pic>
        <p:nvPicPr>
          <p:cNvPr id="22530" name="Picture 2">
            <a:extLst>
              <a:ext uri="{FF2B5EF4-FFF2-40B4-BE49-F238E27FC236}">
                <a16:creationId xmlns:a16="http://schemas.microsoft.com/office/drawing/2014/main" id="{B2A55467-DC1B-E0B7-8461-3ADA6ADFA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2456974"/>
            <a:ext cx="6489700" cy="4699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1EFCE2F-02BD-7F38-E4AD-66DE72256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3931126"/>
            <a:ext cx="9804400" cy="46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89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36D7-E73A-DF75-C4E6-5236A8A83AC8}"/>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The Score Function</a:t>
            </a:r>
            <a:endParaRPr lang="en-IL" dirty="0"/>
          </a:p>
        </p:txBody>
      </p:sp>
      <p:sp>
        <p:nvSpPr>
          <p:cNvPr id="3" name="Content Placeholder 2">
            <a:extLst>
              <a:ext uri="{FF2B5EF4-FFF2-40B4-BE49-F238E27FC236}">
                <a16:creationId xmlns:a16="http://schemas.microsoft.com/office/drawing/2014/main" id="{755ED873-E76C-2A9B-1A56-7D4A754D94D4}"/>
              </a:ext>
            </a:extLst>
          </p:cNvPr>
          <p:cNvSpPr>
            <a:spLocks noGrp="1"/>
          </p:cNvSpPr>
          <p:nvPr>
            <p:ph idx="1"/>
          </p:nvPr>
        </p:nvSpPr>
        <p:spPr/>
        <p:txBody>
          <a:bodyPr/>
          <a:lstStyle/>
          <a:p>
            <a:r>
              <a:rPr lang="en-IL" dirty="0"/>
              <a:t>Remaining challenge - how to compute? </a:t>
            </a:r>
          </a:p>
          <a:p>
            <a:endParaRPr lang="en-IL" dirty="0"/>
          </a:p>
          <a:p>
            <a:endParaRPr lang="en-IL" dirty="0"/>
          </a:p>
          <a:p>
            <a:r>
              <a:rPr lang="en-IL" dirty="0"/>
              <a:t>This quantity is called the </a:t>
            </a:r>
            <a:r>
              <a:rPr lang="en-IL" b="1" dirty="0"/>
              <a:t>score function</a:t>
            </a:r>
          </a:p>
        </p:txBody>
      </p:sp>
      <p:pic>
        <p:nvPicPr>
          <p:cNvPr id="6150" name="Picture 6">
            <a:extLst>
              <a:ext uri="{FF2B5EF4-FFF2-40B4-BE49-F238E27FC236}">
                <a16:creationId xmlns:a16="http://schemas.microsoft.com/office/drawing/2014/main" id="{5E008389-826C-5815-0B34-2B8BC2E82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220" y="2663190"/>
            <a:ext cx="21082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735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5660-424B-3621-7884-16F5F498BC5E}"/>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Score Does not Require Normalized PDFs</a:t>
            </a:r>
            <a:endParaRPr lang="en-IL" dirty="0"/>
          </a:p>
        </p:txBody>
      </p:sp>
      <p:sp>
        <p:nvSpPr>
          <p:cNvPr id="3" name="Content Placeholder 2">
            <a:extLst>
              <a:ext uri="{FF2B5EF4-FFF2-40B4-BE49-F238E27FC236}">
                <a16:creationId xmlns:a16="http://schemas.microsoft.com/office/drawing/2014/main" id="{FBC2969A-0594-4E13-E3D6-F14C41C619F3}"/>
              </a:ext>
            </a:extLst>
          </p:cNvPr>
          <p:cNvSpPr>
            <a:spLocks noGrp="1"/>
          </p:cNvSpPr>
          <p:nvPr>
            <p:ph idx="1"/>
          </p:nvPr>
        </p:nvSpPr>
        <p:spPr/>
        <p:txBody>
          <a:bodyPr/>
          <a:lstStyle/>
          <a:p>
            <a:r>
              <a:rPr lang="en-IL" dirty="0"/>
              <a:t>What happens is we do not know p(x), but up to normalization</a:t>
            </a:r>
          </a:p>
          <a:p>
            <a:r>
              <a:rPr lang="en-IL" dirty="0"/>
              <a:t>For example, assume we know E(x) but not Z</a:t>
            </a:r>
          </a:p>
          <a:p>
            <a:endParaRPr lang="en-IL" dirty="0"/>
          </a:p>
          <a:p>
            <a:pPr marL="0" indent="0">
              <a:buNone/>
            </a:pPr>
            <a:endParaRPr lang="en-IL" dirty="0"/>
          </a:p>
          <a:p>
            <a:r>
              <a:rPr lang="en-IL" dirty="0"/>
              <a:t>Score does not depend on Z!</a:t>
            </a:r>
          </a:p>
        </p:txBody>
      </p:sp>
      <p:pic>
        <p:nvPicPr>
          <p:cNvPr id="4" name="Picture 2">
            <a:extLst>
              <a:ext uri="{FF2B5EF4-FFF2-40B4-BE49-F238E27FC236}">
                <a16:creationId xmlns:a16="http://schemas.microsoft.com/office/drawing/2014/main" id="{27171FA4-66A7-8458-7E7D-E164CE6A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193" y="3020060"/>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3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9408-EB12-AF85-E020-ADE89F80EE7C}"/>
              </a:ext>
            </a:extLst>
          </p:cNvPr>
          <p:cNvSpPr>
            <a:spLocks noGrp="1"/>
          </p:cNvSpPr>
          <p:nvPr>
            <p:ph type="title"/>
          </p:nvPr>
        </p:nvSpPr>
        <p:spPr/>
        <p:txBody>
          <a:bodyPr/>
          <a:lstStyle/>
          <a:p>
            <a:r>
              <a:rPr lang="en-IL" dirty="0"/>
              <a:t>Simple Example</a:t>
            </a:r>
          </a:p>
        </p:txBody>
      </p:sp>
      <p:sp>
        <p:nvSpPr>
          <p:cNvPr id="3" name="Content Placeholder 2">
            <a:extLst>
              <a:ext uri="{FF2B5EF4-FFF2-40B4-BE49-F238E27FC236}">
                <a16:creationId xmlns:a16="http://schemas.microsoft.com/office/drawing/2014/main" id="{658B7F81-768C-C4B2-F1FB-409BC9DD8351}"/>
              </a:ext>
            </a:extLst>
          </p:cNvPr>
          <p:cNvSpPr>
            <a:spLocks noGrp="1"/>
          </p:cNvSpPr>
          <p:nvPr>
            <p:ph idx="1"/>
          </p:nvPr>
        </p:nvSpPr>
        <p:spPr/>
        <p:txBody>
          <a:bodyPr/>
          <a:lstStyle/>
          <a:p>
            <a:r>
              <a:rPr lang="en-IL" dirty="0"/>
              <a:t>Assume at t=0, we have a single point</a:t>
            </a:r>
          </a:p>
          <a:p>
            <a:r>
              <a:rPr lang="en-IL" dirty="0"/>
              <a:t>We add Gaussian noise through time s.t.</a:t>
            </a:r>
          </a:p>
          <a:p>
            <a:r>
              <a:rPr lang="en-IL" dirty="0"/>
              <a:t>The Gaussian distribution has</a:t>
            </a:r>
          </a:p>
          <a:p>
            <a:pPr marL="0" indent="0">
              <a:buNone/>
            </a:pPr>
            <a:endParaRPr lang="en-IL" dirty="0"/>
          </a:p>
          <a:p>
            <a:r>
              <a:rPr lang="en-IL" dirty="0"/>
              <a:t>   The score is therefore:</a:t>
            </a:r>
          </a:p>
        </p:txBody>
      </p:sp>
      <p:pic>
        <p:nvPicPr>
          <p:cNvPr id="23554" name="Picture 2">
            <a:extLst>
              <a:ext uri="{FF2B5EF4-FFF2-40B4-BE49-F238E27FC236}">
                <a16:creationId xmlns:a16="http://schemas.microsoft.com/office/drawing/2014/main" id="{578D6BA5-B21D-F17A-4814-71E2CB264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430" y="1825625"/>
            <a:ext cx="19177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F8A15346-80C4-FEE9-F7E5-9F8674F70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2292509"/>
            <a:ext cx="35941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572877E1-5C42-999E-317A-84D40F8C2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357880"/>
            <a:ext cx="67056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36E7567C-0D35-7989-7330-01F95DFC7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150" y="4562951"/>
            <a:ext cx="25273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9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920C-2F7C-1674-8EEF-6C04514DEB0D}"/>
              </a:ext>
            </a:extLst>
          </p:cNvPr>
          <p:cNvSpPr>
            <a:spLocks noGrp="1"/>
          </p:cNvSpPr>
          <p:nvPr>
            <p:ph type="title"/>
          </p:nvPr>
        </p:nvSpPr>
        <p:spPr/>
        <p:txBody>
          <a:bodyPr/>
          <a:lstStyle/>
          <a:p>
            <a:r>
              <a:rPr lang="en-IL" dirty="0"/>
              <a:t>Denoising</a:t>
            </a:r>
          </a:p>
        </p:txBody>
      </p:sp>
      <p:sp>
        <p:nvSpPr>
          <p:cNvPr id="3" name="Content Placeholder 2">
            <a:extLst>
              <a:ext uri="{FF2B5EF4-FFF2-40B4-BE49-F238E27FC236}">
                <a16:creationId xmlns:a16="http://schemas.microsoft.com/office/drawing/2014/main" id="{3B38C7E6-AA1E-96FB-D0AC-23D07337806F}"/>
              </a:ext>
            </a:extLst>
          </p:cNvPr>
          <p:cNvSpPr>
            <a:spLocks noGrp="1"/>
          </p:cNvSpPr>
          <p:nvPr>
            <p:ph idx="1"/>
          </p:nvPr>
        </p:nvSpPr>
        <p:spPr/>
        <p:txBody>
          <a:bodyPr/>
          <a:lstStyle/>
          <a:p>
            <a:r>
              <a:rPr lang="en-IL" dirty="0"/>
              <a:t>Task of denoising: removing noise from sample</a:t>
            </a:r>
          </a:p>
          <a:p>
            <a:endParaRPr lang="en-IL" dirty="0"/>
          </a:p>
          <a:p>
            <a:endParaRPr lang="en-IL" dirty="0"/>
          </a:p>
          <a:p>
            <a:r>
              <a:rPr lang="en-IL" dirty="0"/>
              <a:t>Where </a:t>
            </a:r>
            <a:r>
              <a:rPr lang="en-IL" i="1" dirty="0"/>
              <a:t>D</a:t>
            </a:r>
            <a:r>
              <a:rPr lang="en-IL" dirty="0"/>
              <a:t> is a denoising function and </a:t>
            </a:r>
            <a:r>
              <a:rPr lang="en-IL" i="1" dirty="0"/>
              <a:t>n</a:t>
            </a:r>
            <a:r>
              <a:rPr lang="en-IL" dirty="0"/>
              <a:t> is noise</a:t>
            </a:r>
          </a:p>
        </p:txBody>
      </p:sp>
      <p:pic>
        <p:nvPicPr>
          <p:cNvPr id="8194" name="Picture 2">
            <a:extLst>
              <a:ext uri="{FF2B5EF4-FFF2-40B4-BE49-F238E27FC236}">
                <a16:creationId xmlns:a16="http://schemas.microsoft.com/office/drawing/2014/main" id="{D3B7174D-081C-A6A9-908E-1D0DC747E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70" y="2559050"/>
            <a:ext cx="18923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26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55C8-62DE-62FE-6C8B-F8896391C392}"/>
              </a:ext>
            </a:extLst>
          </p:cNvPr>
          <p:cNvSpPr>
            <a:spLocks noGrp="1"/>
          </p:cNvSpPr>
          <p:nvPr>
            <p:ph type="title"/>
          </p:nvPr>
        </p:nvSpPr>
        <p:spPr/>
        <p:txBody>
          <a:bodyPr/>
          <a:lstStyle/>
          <a:p>
            <a:r>
              <a:rPr lang="en-IL" dirty="0"/>
              <a:t>Expression for Denoising</a:t>
            </a:r>
          </a:p>
        </p:txBody>
      </p:sp>
      <p:sp>
        <p:nvSpPr>
          <p:cNvPr id="3" name="Content Placeholder 2">
            <a:extLst>
              <a:ext uri="{FF2B5EF4-FFF2-40B4-BE49-F238E27FC236}">
                <a16:creationId xmlns:a16="http://schemas.microsoft.com/office/drawing/2014/main" id="{E59DBC95-E1DD-EBF5-451F-64BCA75ED483}"/>
              </a:ext>
            </a:extLst>
          </p:cNvPr>
          <p:cNvSpPr>
            <a:spLocks noGrp="1"/>
          </p:cNvSpPr>
          <p:nvPr>
            <p:ph idx="1"/>
          </p:nvPr>
        </p:nvSpPr>
        <p:spPr/>
        <p:txBody>
          <a:bodyPr/>
          <a:lstStyle/>
          <a:p>
            <a:r>
              <a:rPr lang="en-IL" dirty="0"/>
              <a:t>Assume we have a noise sample f</a:t>
            </a:r>
          </a:p>
          <a:p>
            <a:r>
              <a:rPr lang="en-IL" dirty="0"/>
              <a:t>The data consists of x samples x1,x2…xM</a:t>
            </a:r>
          </a:p>
          <a:p>
            <a:r>
              <a:rPr lang="en-IL" dirty="0"/>
              <a:t>At time t, each x may take the values: N(xi, s(t)I)</a:t>
            </a:r>
          </a:p>
          <a:p>
            <a:r>
              <a:rPr lang="en-IL" dirty="0"/>
              <a:t>The probability that f is in fact generated by xi is</a:t>
            </a:r>
          </a:p>
          <a:p>
            <a:endParaRPr lang="en-IL" dirty="0"/>
          </a:p>
          <a:p>
            <a:endParaRPr lang="en-IL" dirty="0"/>
          </a:p>
          <a:p>
            <a:r>
              <a:rPr lang="en-IL" dirty="0"/>
              <a:t>The expected denoised value of f is threrefore</a:t>
            </a:r>
          </a:p>
        </p:txBody>
      </p:sp>
      <p:pic>
        <p:nvPicPr>
          <p:cNvPr id="9218" name="Picture 2">
            <a:extLst>
              <a:ext uri="{FF2B5EF4-FFF2-40B4-BE49-F238E27FC236}">
                <a16:creationId xmlns:a16="http://schemas.microsoft.com/office/drawing/2014/main" id="{E6FCF63E-031E-E999-675B-F3662AD4A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4072414"/>
            <a:ext cx="4622890" cy="6078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FCAAC05-8B2C-EAB3-0DB4-D0D4EC45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430" y="5526723"/>
            <a:ext cx="30353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8DF5-F560-B1B2-2E5E-BEE9D84E7F30}"/>
              </a:ext>
            </a:extLst>
          </p:cNvPr>
          <p:cNvSpPr>
            <a:spLocks noGrp="1"/>
          </p:cNvSpPr>
          <p:nvPr>
            <p:ph type="title"/>
          </p:nvPr>
        </p:nvSpPr>
        <p:spPr/>
        <p:txBody>
          <a:bodyPr/>
          <a:lstStyle/>
          <a:p>
            <a:r>
              <a:rPr lang="en-IL" dirty="0"/>
              <a:t>Variational Models</a:t>
            </a:r>
          </a:p>
        </p:txBody>
      </p:sp>
      <p:sp>
        <p:nvSpPr>
          <p:cNvPr id="3" name="Content Placeholder 2">
            <a:extLst>
              <a:ext uri="{FF2B5EF4-FFF2-40B4-BE49-F238E27FC236}">
                <a16:creationId xmlns:a16="http://schemas.microsoft.com/office/drawing/2014/main" id="{1922128A-C18E-B56D-FD06-889EF191705B}"/>
              </a:ext>
            </a:extLst>
          </p:cNvPr>
          <p:cNvSpPr>
            <a:spLocks noGrp="1"/>
          </p:cNvSpPr>
          <p:nvPr>
            <p:ph idx="1"/>
          </p:nvPr>
        </p:nvSpPr>
        <p:spPr/>
        <p:txBody>
          <a:bodyPr/>
          <a:lstStyle/>
          <a:p>
            <a:r>
              <a:rPr lang="en-IL" dirty="0"/>
              <a:t>Last week: variational models</a:t>
            </a:r>
          </a:p>
          <a:p>
            <a:r>
              <a:rPr lang="en-IL" dirty="0"/>
              <a:t>Typically: use strong priors over the latent variable distribution:</a:t>
            </a:r>
          </a:p>
          <a:p>
            <a:pPr lvl="1"/>
            <a:r>
              <a:rPr lang="en-IL" dirty="0"/>
              <a:t>Low rank</a:t>
            </a:r>
          </a:p>
          <a:p>
            <a:pPr lvl="1"/>
            <a:r>
              <a:rPr lang="en-IL" dirty="0"/>
              <a:t>Simple parametric form</a:t>
            </a:r>
          </a:p>
          <a:p>
            <a:r>
              <a:rPr lang="en-IL" dirty="0"/>
              <a:t>Limitations:</a:t>
            </a:r>
          </a:p>
          <a:p>
            <a:pPr lvl="1"/>
            <a:r>
              <a:rPr lang="en-IL" dirty="0"/>
              <a:t>Blury results - high-frequency (fine) details are often not low-rank</a:t>
            </a:r>
          </a:p>
          <a:p>
            <a:pPr lvl="1"/>
            <a:r>
              <a:rPr lang="en-IL" dirty="0"/>
              <a:t>The parametric</a:t>
            </a:r>
            <a:r>
              <a:rPr lang="en-US" dirty="0"/>
              <a:t> choice of p(z)</a:t>
            </a:r>
            <a:r>
              <a:rPr lang="en-IL" dirty="0"/>
              <a:t> might be too restrictive</a:t>
            </a:r>
          </a:p>
          <a:p>
            <a:pPr lvl="1"/>
            <a:endParaRPr lang="en-IL" dirty="0"/>
          </a:p>
        </p:txBody>
      </p:sp>
    </p:spTree>
    <p:extLst>
      <p:ext uri="{BB962C8B-B14F-4D97-AF65-F5344CB8AC3E}">
        <p14:creationId xmlns:p14="http://schemas.microsoft.com/office/powerpoint/2010/main" val="42425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4531-CA47-55AD-4F64-9B580C4E7D36}"/>
              </a:ext>
            </a:extLst>
          </p:cNvPr>
          <p:cNvSpPr>
            <a:spLocks noGrp="1"/>
          </p:cNvSpPr>
          <p:nvPr>
            <p:ph type="title"/>
          </p:nvPr>
        </p:nvSpPr>
        <p:spPr/>
        <p:txBody>
          <a:bodyPr/>
          <a:lstStyle/>
          <a:p>
            <a:r>
              <a:rPr lang="en-IL" dirty="0"/>
              <a:t>Estimating the Score</a:t>
            </a:r>
          </a:p>
        </p:txBody>
      </p:sp>
      <p:sp>
        <p:nvSpPr>
          <p:cNvPr id="3" name="Content Placeholder 2">
            <a:extLst>
              <a:ext uri="{FF2B5EF4-FFF2-40B4-BE49-F238E27FC236}">
                <a16:creationId xmlns:a16="http://schemas.microsoft.com/office/drawing/2014/main" id="{D51CCD4A-7ED8-61EA-C1F2-5C3706004F99}"/>
              </a:ext>
            </a:extLst>
          </p:cNvPr>
          <p:cNvSpPr>
            <a:spLocks noGrp="1"/>
          </p:cNvSpPr>
          <p:nvPr>
            <p:ph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IL" dirty="0"/>
              <a:t>T</a:t>
            </a:r>
            <a:r>
              <a:rPr lang="en-US" dirty="0"/>
              <a:t>h</a:t>
            </a:r>
            <a:r>
              <a:rPr lang="en-IL" dirty="0"/>
              <a:t>ere is a simple expression for the score:</a:t>
            </a:r>
          </a:p>
          <a:p>
            <a:pPr marL="228600" indent="-228600" algn="l" defTabSz="914400" rtl="0" eaLnBrk="1" latinLnBrk="0" hangingPunct="1">
              <a:lnSpc>
                <a:spcPct val="90000"/>
              </a:lnSpc>
              <a:spcBef>
                <a:spcPts val="1000"/>
              </a:spcBef>
              <a:buFont typeface="Arial" panose="020B0604020202020204" pitchFamily="34" charset="0"/>
              <a:buChar char="•"/>
            </a:pPr>
            <a:endParaRPr lang="en-IL" dirty="0"/>
          </a:p>
          <a:p>
            <a:pPr marL="228600" indent="-228600" algn="l" defTabSz="914400" rtl="0" eaLnBrk="1" latinLnBrk="0" hangingPunct="1">
              <a:lnSpc>
                <a:spcPct val="90000"/>
              </a:lnSpc>
              <a:spcBef>
                <a:spcPts val="1000"/>
              </a:spcBef>
              <a:buFont typeface="Arial" panose="020B0604020202020204" pitchFamily="34" charset="0"/>
              <a:buChar char="•"/>
            </a:pPr>
            <a:endParaRPr lang="en-IL" dirty="0"/>
          </a:p>
          <a:p>
            <a:pPr marL="228600" indent="-228600" algn="l" defTabSz="914400" rtl="0" eaLnBrk="1" latinLnBrk="0" hangingPunct="1">
              <a:lnSpc>
                <a:spcPct val="90000"/>
              </a:lnSpc>
              <a:spcBef>
                <a:spcPts val="1000"/>
              </a:spcBef>
              <a:buFont typeface="Arial" panose="020B0604020202020204" pitchFamily="34" charset="0"/>
              <a:buChar char="•"/>
            </a:pPr>
            <a:r>
              <a:rPr lang="en-IL" dirty="0"/>
              <a:t>Intuition: </a:t>
            </a:r>
          </a:p>
        </p:txBody>
      </p:sp>
      <p:pic>
        <p:nvPicPr>
          <p:cNvPr id="10242" name="Picture 2">
            <a:extLst>
              <a:ext uri="{FF2B5EF4-FFF2-40B4-BE49-F238E27FC236}">
                <a16:creationId xmlns:a16="http://schemas.microsoft.com/office/drawing/2014/main" id="{475397BF-70FB-C4E8-99FF-D46D6C938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159" y="2559050"/>
            <a:ext cx="3732415" cy="57023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aussian filter - Wikipedia">
            <a:extLst>
              <a:ext uri="{FF2B5EF4-FFF2-40B4-BE49-F238E27FC236}">
                <a16:creationId xmlns:a16="http://schemas.microsoft.com/office/drawing/2014/main" id="{DAC1C605-DBF2-036F-01B3-33CF8F53C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4001294"/>
            <a:ext cx="33655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aussian Function -- from Wolfram MathWorld">
            <a:extLst>
              <a:ext uri="{FF2B5EF4-FFF2-40B4-BE49-F238E27FC236}">
                <a16:creationId xmlns:a16="http://schemas.microsoft.com/office/drawing/2014/main" id="{79DD146F-C1BA-EC57-BD7E-3B17ED4040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553" y="4496912"/>
            <a:ext cx="4187924" cy="98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2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5429-9069-D62C-0034-B29A9248DCF7}"/>
              </a:ext>
            </a:extLst>
          </p:cNvPr>
          <p:cNvSpPr>
            <a:spLocks noGrp="1"/>
          </p:cNvSpPr>
          <p:nvPr>
            <p:ph type="title"/>
          </p:nvPr>
        </p:nvSpPr>
        <p:spPr/>
        <p:txBody>
          <a:bodyPr/>
          <a:lstStyle/>
          <a:p>
            <a:r>
              <a:rPr lang="en-IL" dirty="0"/>
              <a:t>Diffusion Models in Practice - Training</a:t>
            </a:r>
          </a:p>
        </p:txBody>
      </p:sp>
      <p:sp>
        <p:nvSpPr>
          <p:cNvPr id="3" name="Content Placeholder 2">
            <a:extLst>
              <a:ext uri="{FF2B5EF4-FFF2-40B4-BE49-F238E27FC236}">
                <a16:creationId xmlns:a16="http://schemas.microsoft.com/office/drawing/2014/main" id="{D4816224-E53D-D496-BD33-CDBDD423CBD0}"/>
              </a:ext>
            </a:extLst>
          </p:cNvPr>
          <p:cNvSpPr>
            <a:spLocks noGrp="1"/>
          </p:cNvSpPr>
          <p:nvPr>
            <p:ph idx="1"/>
          </p:nvPr>
        </p:nvSpPr>
        <p:spPr/>
        <p:txBody>
          <a:bodyPr/>
          <a:lstStyle/>
          <a:p>
            <a:r>
              <a:rPr lang="en-IL" dirty="0"/>
              <a:t>First step: training denoising model </a:t>
            </a:r>
          </a:p>
          <a:p>
            <a:pPr lvl="1"/>
            <a:r>
              <a:rPr lang="en-IL" dirty="0"/>
              <a:t>Sample: x from training distribution, random time [0,1]</a:t>
            </a:r>
          </a:p>
          <a:p>
            <a:pPr lvl="1"/>
            <a:r>
              <a:rPr lang="en-IL" dirty="0"/>
              <a:t>Shrink and add Gaussian noise according to noising schedule – result z</a:t>
            </a:r>
            <a:r>
              <a:rPr lang="en-IL" baseline="-25000" dirty="0"/>
              <a:t>t</a:t>
            </a:r>
            <a:endParaRPr lang="en-IL" dirty="0"/>
          </a:p>
          <a:p>
            <a:pPr lvl="1"/>
            <a:r>
              <a:rPr lang="en-IL" dirty="0"/>
              <a:t>Train denoising model.                  </a:t>
            </a:r>
            <a:r>
              <a:rPr lang="en-US" dirty="0"/>
              <a:t>t</a:t>
            </a:r>
            <a:r>
              <a:rPr lang="en-IL" dirty="0"/>
              <a:t>aking as input noisy sample, noise</a:t>
            </a:r>
          </a:p>
          <a:p>
            <a:pPr lvl="1"/>
            <a:endParaRPr lang="en-IL" dirty="0"/>
          </a:p>
          <a:p>
            <a:pPr lvl="1"/>
            <a:endParaRPr lang="en-IL" dirty="0"/>
          </a:p>
          <a:p>
            <a:pPr lvl="1"/>
            <a:r>
              <a:rPr lang="en-IL" dirty="0"/>
              <a:t>Repeat until convergence</a:t>
            </a:r>
          </a:p>
        </p:txBody>
      </p:sp>
      <p:pic>
        <p:nvPicPr>
          <p:cNvPr id="5" name="Picture 2" descr="Improving Diffusion Models as an Alternative To GANs, Part 1 | NVIDIA  Technical Blog">
            <a:extLst>
              <a:ext uri="{FF2B5EF4-FFF2-40B4-BE49-F238E27FC236}">
                <a16:creationId xmlns:a16="http://schemas.microsoft.com/office/drawing/2014/main" id="{EAD0D2B7-C9C5-7C5D-C900-DE2772069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269" y="4631691"/>
            <a:ext cx="8333171" cy="218094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69D9736D-9360-29E1-8D7B-34FAB605D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54" y="1874361"/>
            <a:ext cx="12954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4112BAF-0FA0-9DD8-AB96-4E38C57ED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54" y="3104197"/>
            <a:ext cx="1086465" cy="3302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741A7674-3D39-6C32-19D1-00E9F7F16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569296"/>
            <a:ext cx="39624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0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5429-9069-D62C-0034-B29A9248DCF7}"/>
              </a:ext>
            </a:extLst>
          </p:cNvPr>
          <p:cNvSpPr>
            <a:spLocks noGrp="1"/>
          </p:cNvSpPr>
          <p:nvPr>
            <p:ph type="title"/>
          </p:nvPr>
        </p:nvSpPr>
        <p:spPr/>
        <p:txBody>
          <a:bodyPr/>
          <a:lstStyle/>
          <a:p>
            <a:r>
              <a:rPr lang="en-IL" dirty="0"/>
              <a:t>Diffusion Models in Practice - Sampling</a:t>
            </a:r>
          </a:p>
        </p:txBody>
      </p:sp>
      <p:sp>
        <p:nvSpPr>
          <p:cNvPr id="3" name="Content Placeholder 2">
            <a:extLst>
              <a:ext uri="{FF2B5EF4-FFF2-40B4-BE49-F238E27FC236}">
                <a16:creationId xmlns:a16="http://schemas.microsoft.com/office/drawing/2014/main" id="{D4816224-E53D-D496-BD33-CDBDD423CBD0}"/>
              </a:ext>
            </a:extLst>
          </p:cNvPr>
          <p:cNvSpPr>
            <a:spLocks noGrp="1"/>
          </p:cNvSpPr>
          <p:nvPr>
            <p:ph idx="1"/>
          </p:nvPr>
        </p:nvSpPr>
        <p:spPr/>
        <p:txBody>
          <a:bodyPr/>
          <a:lstStyle/>
          <a:p>
            <a:r>
              <a:rPr lang="en-IL" dirty="0"/>
              <a:t>Start with random noise                     </a:t>
            </a:r>
            <a:r>
              <a:rPr lang="en-US" dirty="0"/>
              <a:t>a</a:t>
            </a:r>
            <a:r>
              <a:rPr lang="en-IL" dirty="0"/>
              <a:t>nd t=1 – define this as xt</a:t>
            </a:r>
          </a:p>
          <a:p>
            <a:r>
              <a:rPr lang="en-IL" dirty="0"/>
              <a:t>Repeat until t=0</a:t>
            </a:r>
          </a:p>
          <a:p>
            <a:pPr lvl="1"/>
            <a:r>
              <a:rPr lang="en-IL" dirty="0"/>
              <a:t>Denoise x</a:t>
            </a:r>
            <a:r>
              <a:rPr lang="en-IL" baseline="-25000" dirty="0"/>
              <a:t>t</a:t>
            </a:r>
            <a:r>
              <a:rPr lang="en-IL" dirty="0"/>
              <a:t> using</a:t>
            </a:r>
          </a:p>
          <a:p>
            <a:pPr lvl="1"/>
            <a:r>
              <a:rPr lang="en-IL" dirty="0"/>
              <a:t>Estimate score using</a:t>
            </a:r>
          </a:p>
          <a:p>
            <a:pPr lvl="1"/>
            <a:r>
              <a:rPr lang="en-IL" dirty="0"/>
              <a:t>Reverse process using:</a:t>
            </a:r>
          </a:p>
          <a:p>
            <a:pPr lvl="1"/>
            <a:r>
              <a:rPr lang="en-IL" dirty="0"/>
              <a:t>Advance time t = t - dt   </a:t>
            </a:r>
          </a:p>
        </p:txBody>
      </p:sp>
      <p:pic>
        <p:nvPicPr>
          <p:cNvPr id="5" name="Picture 2" descr="Improving Diffusion Models as an Alternative To GANs, Part 1 | NVIDIA  Technical Blog">
            <a:extLst>
              <a:ext uri="{FF2B5EF4-FFF2-40B4-BE49-F238E27FC236}">
                <a16:creationId xmlns:a16="http://schemas.microsoft.com/office/drawing/2014/main" id="{EAD0D2B7-C9C5-7C5D-C900-DE2772069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09" y="4677053"/>
            <a:ext cx="8333171" cy="218094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6326D9D4-DEA6-5B23-01EA-744E993A9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1887696"/>
            <a:ext cx="15240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FDD8B28-C227-85D4-A893-835A35B00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040" y="2851289"/>
            <a:ext cx="14224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FC5156E-326C-5936-9EC0-EFF717F91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865" y="3084831"/>
            <a:ext cx="3732415" cy="57023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D5A95A54-6575-147A-5396-8CD518982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0" y="3931107"/>
            <a:ext cx="4991100" cy="46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32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2355-53D1-121D-0C12-A2E106A4DD16}"/>
              </a:ext>
            </a:extLst>
          </p:cNvPr>
          <p:cNvSpPr>
            <a:spLocks noGrp="1"/>
          </p:cNvSpPr>
          <p:nvPr>
            <p:ph type="title"/>
          </p:nvPr>
        </p:nvSpPr>
        <p:spPr/>
        <p:txBody>
          <a:bodyPr/>
          <a:lstStyle/>
          <a:p>
            <a:r>
              <a:rPr lang="en-IL" dirty="0"/>
              <a:t>Diffusion Models in Practice – Point Estimates</a:t>
            </a:r>
          </a:p>
        </p:txBody>
      </p:sp>
      <p:sp>
        <p:nvSpPr>
          <p:cNvPr id="3" name="Content Placeholder 2">
            <a:extLst>
              <a:ext uri="{FF2B5EF4-FFF2-40B4-BE49-F238E27FC236}">
                <a16:creationId xmlns:a16="http://schemas.microsoft.com/office/drawing/2014/main" id="{B582B725-BDCB-AA0F-F978-66F7B5CE5CA8}"/>
              </a:ext>
            </a:extLst>
          </p:cNvPr>
          <p:cNvSpPr>
            <a:spLocks noGrp="1"/>
          </p:cNvSpPr>
          <p:nvPr>
            <p:ph idx="1"/>
          </p:nvPr>
        </p:nvSpPr>
        <p:spPr/>
        <p:txBody>
          <a:bodyPr/>
          <a:lstStyle/>
          <a:p>
            <a:r>
              <a:rPr lang="en-IL" dirty="0"/>
              <a:t>The ELBO on the neg log-probability p(x) is approximately given by:</a:t>
            </a:r>
          </a:p>
          <a:p>
            <a:pPr lvl="1"/>
            <a:r>
              <a:rPr lang="en-IL" dirty="0"/>
              <a:t>(Stated without proof)</a:t>
            </a:r>
          </a:p>
          <a:p>
            <a:pPr lvl="1"/>
            <a:endParaRPr lang="en-IL" dirty="0"/>
          </a:p>
          <a:p>
            <a:pPr lvl="1"/>
            <a:endParaRPr lang="en-IL" dirty="0"/>
          </a:p>
          <a:p>
            <a:pPr lvl="1"/>
            <a:endParaRPr lang="en-IL" dirty="0"/>
          </a:p>
          <a:p>
            <a:r>
              <a:rPr lang="en-IL" dirty="0"/>
              <a:t>Amazing result – probability estimation using denoising model</a:t>
            </a:r>
          </a:p>
          <a:p>
            <a:pPr lvl="1"/>
            <a:r>
              <a:rPr lang="en-IL" dirty="0"/>
              <a:t>Time average of the denoising estimation error </a:t>
            </a:r>
          </a:p>
        </p:txBody>
      </p:sp>
      <p:pic>
        <p:nvPicPr>
          <p:cNvPr id="4" name="Picture 3">
            <a:extLst>
              <a:ext uri="{FF2B5EF4-FFF2-40B4-BE49-F238E27FC236}">
                <a16:creationId xmlns:a16="http://schemas.microsoft.com/office/drawing/2014/main" id="{879808AC-9B73-24D8-9331-EEDCB5314142}"/>
              </a:ext>
            </a:extLst>
          </p:cNvPr>
          <p:cNvPicPr>
            <a:picLocks noChangeAspect="1"/>
          </p:cNvPicPr>
          <p:nvPr/>
        </p:nvPicPr>
        <p:blipFill>
          <a:blip r:embed="rId2"/>
          <a:stretch>
            <a:fillRect/>
          </a:stretch>
        </p:blipFill>
        <p:spPr>
          <a:xfrm>
            <a:off x="1590040" y="2671420"/>
            <a:ext cx="7772400" cy="661719"/>
          </a:xfrm>
          <a:prstGeom prst="rect">
            <a:avLst/>
          </a:prstGeom>
        </p:spPr>
      </p:pic>
      <p:pic>
        <p:nvPicPr>
          <p:cNvPr id="5" name="Picture 4">
            <a:extLst>
              <a:ext uri="{FF2B5EF4-FFF2-40B4-BE49-F238E27FC236}">
                <a16:creationId xmlns:a16="http://schemas.microsoft.com/office/drawing/2014/main" id="{816913E9-58E1-76C6-8B76-1A014A83181A}"/>
              </a:ext>
            </a:extLst>
          </p:cNvPr>
          <p:cNvPicPr>
            <a:picLocks noChangeAspect="1"/>
          </p:cNvPicPr>
          <p:nvPr/>
        </p:nvPicPr>
        <p:blipFill>
          <a:blip r:embed="rId3"/>
          <a:stretch>
            <a:fillRect/>
          </a:stretch>
        </p:blipFill>
        <p:spPr>
          <a:xfrm>
            <a:off x="2302510" y="3333274"/>
            <a:ext cx="2324100" cy="622300"/>
          </a:xfrm>
          <a:prstGeom prst="rect">
            <a:avLst/>
          </a:prstGeom>
        </p:spPr>
      </p:pic>
    </p:spTree>
    <p:extLst>
      <p:ext uri="{BB962C8B-B14F-4D97-AF65-F5344CB8AC3E}">
        <p14:creationId xmlns:p14="http://schemas.microsoft.com/office/powerpoint/2010/main" val="3441244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E4AB7-20E4-DE6C-639E-B90BC026D731}"/>
              </a:ext>
            </a:extLst>
          </p:cNvPr>
          <p:cNvSpPr>
            <a:spLocks noGrp="1"/>
          </p:cNvSpPr>
          <p:nvPr>
            <p:ph type="title"/>
          </p:nvPr>
        </p:nvSpPr>
        <p:spPr/>
        <p:txBody>
          <a:bodyPr/>
          <a:lstStyle/>
          <a:p>
            <a:r>
              <a:rPr lang="en-IL" dirty="0"/>
              <a:t>Diffusion Models: Top Image Generators</a:t>
            </a:r>
          </a:p>
        </p:txBody>
      </p:sp>
      <p:sp>
        <p:nvSpPr>
          <p:cNvPr id="3" name="Content Placeholder 2">
            <a:extLst>
              <a:ext uri="{FF2B5EF4-FFF2-40B4-BE49-F238E27FC236}">
                <a16:creationId xmlns:a16="http://schemas.microsoft.com/office/drawing/2014/main" id="{C0D128FA-14A5-1F29-2914-FCFAB4E879A4}"/>
              </a:ext>
            </a:extLst>
          </p:cNvPr>
          <p:cNvSpPr>
            <a:spLocks noGrp="1"/>
          </p:cNvSpPr>
          <p:nvPr>
            <p:ph idx="1"/>
          </p:nvPr>
        </p:nvSpPr>
        <p:spPr/>
        <p:txBody>
          <a:bodyPr/>
          <a:lstStyle/>
          <a:p>
            <a:r>
              <a:rPr lang="en-IL" dirty="0"/>
              <a:t>Diffusion models (center) beat GANs (left). Right – original images</a:t>
            </a:r>
          </a:p>
        </p:txBody>
      </p:sp>
      <p:pic>
        <p:nvPicPr>
          <p:cNvPr id="4" name="Picture 3">
            <a:extLst>
              <a:ext uri="{FF2B5EF4-FFF2-40B4-BE49-F238E27FC236}">
                <a16:creationId xmlns:a16="http://schemas.microsoft.com/office/drawing/2014/main" id="{E7BD4CB3-C8FB-A438-EF57-EF3602631764}"/>
              </a:ext>
            </a:extLst>
          </p:cNvPr>
          <p:cNvPicPr>
            <a:picLocks noChangeAspect="1"/>
          </p:cNvPicPr>
          <p:nvPr/>
        </p:nvPicPr>
        <p:blipFill>
          <a:blip r:embed="rId2"/>
          <a:stretch>
            <a:fillRect/>
          </a:stretch>
        </p:blipFill>
        <p:spPr>
          <a:xfrm>
            <a:off x="838200" y="3081191"/>
            <a:ext cx="10171580" cy="3411684"/>
          </a:xfrm>
          <a:prstGeom prst="rect">
            <a:avLst/>
          </a:prstGeom>
        </p:spPr>
      </p:pic>
    </p:spTree>
    <p:extLst>
      <p:ext uri="{BB962C8B-B14F-4D97-AF65-F5344CB8AC3E}">
        <p14:creationId xmlns:p14="http://schemas.microsoft.com/office/powerpoint/2010/main" val="60722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5F5A-84F1-750C-9D01-9EBD5AD1FA69}"/>
              </a:ext>
            </a:extLst>
          </p:cNvPr>
          <p:cNvSpPr>
            <a:spLocks noGrp="1"/>
          </p:cNvSpPr>
          <p:nvPr>
            <p:ph type="title"/>
          </p:nvPr>
        </p:nvSpPr>
        <p:spPr/>
        <p:txBody>
          <a:bodyPr/>
          <a:lstStyle/>
          <a:p>
            <a:r>
              <a:rPr lang="en-IL" dirty="0"/>
              <a:t>Diffusion Models: Top Likelihood Estimators</a:t>
            </a:r>
          </a:p>
        </p:txBody>
      </p:sp>
      <p:sp>
        <p:nvSpPr>
          <p:cNvPr id="3" name="Content Placeholder 2">
            <a:extLst>
              <a:ext uri="{FF2B5EF4-FFF2-40B4-BE49-F238E27FC236}">
                <a16:creationId xmlns:a16="http://schemas.microsoft.com/office/drawing/2014/main" id="{0628FD99-BF1F-7E69-FBDE-6FABD740476E}"/>
              </a:ext>
            </a:extLst>
          </p:cNvPr>
          <p:cNvSpPr>
            <a:spLocks noGrp="1"/>
          </p:cNvSpPr>
          <p:nvPr>
            <p:ph idx="1"/>
          </p:nvPr>
        </p:nvSpPr>
        <p:spPr/>
        <p:txBody>
          <a:bodyPr/>
          <a:lstStyle/>
          <a:p>
            <a:r>
              <a:rPr lang="en-IL" dirty="0"/>
              <a:t>Diffusion models beat VAE and AR models at point density estimation</a:t>
            </a:r>
          </a:p>
        </p:txBody>
      </p:sp>
      <p:pic>
        <p:nvPicPr>
          <p:cNvPr id="4" name="Picture 3">
            <a:extLst>
              <a:ext uri="{FF2B5EF4-FFF2-40B4-BE49-F238E27FC236}">
                <a16:creationId xmlns:a16="http://schemas.microsoft.com/office/drawing/2014/main" id="{D9850F98-9A28-DB97-432D-8CF929543696}"/>
              </a:ext>
            </a:extLst>
          </p:cNvPr>
          <p:cNvPicPr>
            <a:picLocks noChangeAspect="1"/>
          </p:cNvPicPr>
          <p:nvPr/>
        </p:nvPicPr>
        <p:blipFill>
          <a:blip r:embed="rId2"/>
          <a:stretch>
            <a:fillRect/>
          </a:stretch>
        </p:blipFill>
        <p:spPr>
          <a:xfrm>
            <a:off x="3002280" y="2586282"/>
            <a:ext cx="5664200" cy="4140896"/>
          </a:xfrm>
          <a:prstGeom prst="rect">
            <a:avLst/>
          </a:prstGeom>
        </p:spPr>
      </p:pic>
    </p:spTree>
    <p:extLst>
      <p:ext uri="{BB962C8B-B14F-4D97-AF65-F5344CB8AC3E}">
        <p14:creationId xmlns:p14="http://schemas.microsoft.com/office/powerpoint/2010/main" val="1625267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6A35-A59B-364B-9ECA-D72496EF6FDC}"/>
              </a:ext>
            </a:extLst>
          </p:cNvPr>
          <p:cNvSpPr>
            <a:spLocks noGrp="1"/>
          </p:cNvSpPr>
          <p:nvPr>
            <p:ph type="title"/>
          </p:nvPr>
        </p:nvSpPr>
        <p:spPr/>
        <p:txBody>
          <a:bodyPr/>
          <a:lstStyle/>
          <a:p>
            <a:r>
              <a:rPr lang="en-IL" dirty="0"/>
              <a:t>Conditional Diffusion Models</a:t>
            </a:r>
          </a:p>
        </p:txBody>
      </p:sp>
      <p:sp>
        <p:nvSpPr>
          <p:cNvPr id="3" name="Content Placeholder 2">
            <a:extLst>
              <a:ext uri="{FF2B5EF4-FFF2-40B4-BE49-F238E27FC236}">
                <a16:creationId xmlns:a16="http://schemas.microsoft.com/office/drawing/2014/main" id="{B0516FBE-EB90-4D54-766D-9B50ACDB9CF4}"/>
              </a:ext>
            </a:extLst>
          </p:cNvPr>
          <p:cNvSpPr>
            <a:spLocks noGrp="1"/>
          </p:cNvSpPr>
          <p:nvPr>
            <p:ph idx="1"/>
          </p:nvPr>
        </p:nvSpPr>
        <p:spPr/>
        <p:txBody>
          <a:bodyPr/>
          <a:lstStyle/>
          <a:p>
            <a:r>
              <a:rPr lang="en-IL" dirty="0"/>
              <a:t>Conditional DMs: basically the same as have multiple DMs</a:t>
            </a:r>
          </a:p>
          <a:p>
            <a:r>
              <a:rPr lang="en-IL" dirty="0"/>
              <a:t>Share the same denoiser, but condition it:</a:t>
            </a:r>
          </a:p>
          <a:p>
            <a:pPr lvl="1"/>
            <a:r>
              <a:rPr lang="en-IL" dirty="0"/>
              <a:t>Noisy image</a:t>
            </a:r>
          </a:p>
          <a:p>
            <a:pPr lvl="1"/>
            <a:r>
              <a:rPr lang="en-IL" dirty="0"/>
              <a:t>Time (or noise sigma)</a:t>
            </a:r>
          </a:p>
          <a:p>
            <a:pPr lvl="1"/>
            <a:r>
              <a:rPr lang="en-IL" dirty="0"/>
              <a:t>Conditioning labels</a:t>
            </a:r>
          </a:p>
        </p:txBody>
      </p:sp>
      <p:pic>
        <p:nvPicPr>
          <p:cNvPr id="13318" name="Picture 6">
            <a:extLst>
              <a:ext uri="{FF2B5EF4-FFF2-40B4-BE49-F238E27FC236}">
                <a16:creationId xmlns:a16="http://schemas.microsoft.com/office/drawing/2014/main" id="{4932E0C0-525B-E9DA-5D48-43484C590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0" y="4356100"/>
            <a:ext cx="58547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64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6A35-A59B-364B-9ECA-D72496EF6FDC}"/>
              </a:ext>
            </a:extLst>
          </p:cNvPr>
          <p:cNvSpPr>
            <a:spLocks noGrp="1"/>
          </p:cNvSpPr>
          <p:nvPr>
            <p:ph type="title"/>
          </p:nvPr>
        </p:nvSpPr>
        <p:spPr/>
        <p:txBody>
          <a:bodyPr/>
          <a:lstStyle/>
          <a:p>
            <a:r>
              <a:rPr lang="en-IL" dirty="0"/>
              <a:t>Classifier-Free Guidance</a:t>
            </a:r>
          </a:p>
        </p:txBody>
      </p:sp>
      <p:sp>
        <p:nvSpPr>
          <p:cNvPr id="3" name="Content Placeholder 2">
            <a:extLst>
              <a:ext uri="{FF2B5EF4-FFF2-40B4-BE49-F238E27FC236}">
                <a16:creationId xmlns:a16="http://schemas.microsoft.com/office/drawing/2014/main" id="{B0516FBE-EB90-4D54-766D-9B50ACDB9CF4}"/>
              </a:ext>
            </a:extLst>
          </p:cNvPr>
          <p:cNvSpPr>
            <a:spLocks noGrp="1"/>
          </p:cNvSpPr>
          <p:nvPr>
            <p:ph idx="1"/>
          </p:nvPr>
        </p:nvSpPr>
        <p:spPr/>
        <p:txBody>
          <a:bodyPr/>
          <a:lstStyle/>
          <a:p>
            <a:r>
              <a:rPr lang="en-IL" dirty="0"/>
              <a:t>Conditioning alone is often insufficient for text-guided generation</a:t>
            </a:r>
          </a:p>
          <a:p>
            <a:r>
              <a:rPr lang="en-IL" dirty="0"/>
              <a:t>Trick (not well grounded in theory):</a:t>
            </a:r>
          </a:p>
          <a:p>
            <a:pPr lvl="1"/>
            <a:r>
              <a:rPr lang="en-IL" dirty="0"/>
              <a:t>Denoise according to conditional and unconditional models</a:t>
            </a:r>
          </a:p>
          <a:p>
            <a:pPr lvl="1"/>
            <a:r>
              <a:rPr lang="en-IL" dirty="0"/>
              <a:t>Use the following combination as denoising value:</a:t>
            </a:r>
          </a:p>
        </p:txBody>
      </p:sp>
      <p:pic>
        <p:nvPicPr>
          <p:cNvPr id="18434" name="Picture 2">
            <a:extLst>
              <a:ext uri="{FF2B5EF4-FFF2-40B4-BE49-F238E27FC236}">
                <a16:creationId xmlns:a16="http://schemas.microsoft.com/office/drawing/2014/main" id="{16179D6C-374A-6A12-8C4A-8943729C2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894" y="4001294"/>
            <a:ext cx="9916211" cy="46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2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E377-13D0-1D77-DC75-71E9E352DDC2}"/>
              </a:ext>
            </a:extLst>
          </p:cNvPr>
          <p:cNvSpPr>
            <a:spLocks noGrp="1"/>
          </p:cNvSpPr>
          <p:nvPr>
            <p:ph type="title"/>
          </p:nvPr>
        </p:nvSpPr>
        <p:spPr/>
        <p:txBody>
          <a:bodyPr/>
          <a:lstStyle/>
          <a:p>
            <a:pPr algn="l" defTabSz="914400" rtl="1" eaLnBrk="1" latinLnBrk="0" hangingPunct="1">
              <a:lnSpc>
                <a:spcPct val="90000"/>
              </a:lnSpc>
              <a:spcBef>
                <a:spcPct val="0"/>
              </a:spcBef>
              <a:buNone/>
            </a:pPr>
            <a:r>
              <a:rPr lang="en-IL" dirty="0"/>
              <a:t>Text-to-Image Models</a:t>
            </a:r>
          </a:p>
        </p:txBody>
      </p:sp>
      <p:sp>
        <p:nvSpPr>
          <p:cNvPr id="3" name="Content Placeholder 2">
            <a:extLst>
              <a:ext uri="{FF2B5EF4-FFF2-40B4-BE49-F238E27FC236}">
                <a16:creationId xmlns:a16="http://schemas.microsoft.com/office/drawing/2014/main" id="{2A6132AD-C940-F22D-E628-42F2B182DBCA}"/>
              </a:ext>
            </a:extLst>
          </p:cNvPr>
          <p:cNvSpPr>
            <a:spLocks noGrp="1"/>
          </p:cNvSpPr>
          <p:nvPr>
            <p:ph idx="1"/>
          </p:nvPr>
        </p:nvSpPr>
        <p:spPr/>
        <p:txBody>
          <a:bodyPr/>
          <a:lstStyle/>
          <a:p>
            <a:r>
              <a:rPr lang="en-IL" dirty="0"/>
              <a:t>Dall-E 2, Imagen</a:t>
            </a:r>
          </a:p>
        </p:txBody>
      </p:sp>
      <p:pic>
        <p:nvPicPr>
          <p:cNvPr id="4" name="Picture 3">
            <a:extLst>
              <a:ext uri="{FF2B5EF4-FFF2-40B4-BE49-F238E27FC236}">
                <a16:creationId xmlns:a16="http://schemas.microsoft.com/office/drawing/2014/main" id="{F48C5701-E751-7CA5-66EE-8909C2930F81}"/>
              </a:ext>
            </a:extLst>
          </p:cNvPr>
          <p:cNvPicPr>
            <a:picLocks noChangeAspect="1"/>
          </p:cNvPicPr>
          <p:nvPr/>
        </p:nvPicPr>
        <p:blipFill>
          <a:blip r:embed="rId2"/>
          <a:stretch>
            <a:fillRect/>
          </a:stretch>
        </p:blipFill>
        <p:spPr>
          <a:xfrm>
            <a:off x="3997960" y="1690688"/>
            <a:ext cx="7772400" cy="5132543"/>
          </a:xfrm>
          <a:prstGeom prst="rect">
            <a:avLst/>
          </a:prstGeom>
        </p:spPr>
      </p:pic>
    </p:spTree>
    <p:extLst>
      <p:ext uri="{BB962C8B-B14F-4D97-AF65-F5344CB8AC3E}">
        <p14:creationId xmlns:p14="http://schemas.microsoft.com/office/powerpoint/2010/main" val="120722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5992-3B67-0D2E-43A1-091DE978FBB9}"/>
              </a:ext>
            </a:extLst>
          </p:cNvPr>
          <p:cNvSpPr>
            <a:spLocks noGrp="1"/>
          </p:cNvSpPr>
          <p:nvPr>
            <p:ph type="title"/>
          </p:nvPr>
        </p:nvSpPr>
        <p:spPr/>
        <p:txBody>
          <a:bodyPr/>
          <a:lstStyle/>
          <a:p>
            <a:r>
              <a:rPr lang="en-IL" dirty="0"/>
              <a:t>Text-to-Image Architectures</a:t>
            </a:r>
          </a:p>
        </p:txBody>
      </p:sp>
      <p:sp>
        <p:nvSpPr>
          <p:cNvPr id="3" name="Content Placeholder 2">
            <a:extLst>
              <a:ext uri="{FF2B5EF4-FFF2-40B4-BE49-F238E27FC236}">
                <a16:creationId xmlns:a16="http://schemas.microsoft.com/office/drawing/2014/main" id="{46600A28-856D-DFEA-2255-A0975D534C6B}"/>
              </a:ext>
            </a:extLst>
          </p:cNvPr>
          <p:cNvSpPr>
            <a:spLocks noGrp="1"/>
          </p:cNvSpPr>
          <p:nvPr>
            <p:ph idx="1"/>
          </p:nvPr>
        </p:nvSpPr>
        <p:spPr>
          <a:xfrm>
            <a:off x="838200" y="1825625"/>
            <a:ext cx="4373880" cy="4351338"/>
          </a:xfrm>
        </p:spPr>
        <p:txBody>
          <a:bodyPr/>
          <a:lstStyle/>
          <a:p>
            <a:r>
              <a:rPr lang="en-IL" dirty="0"/>
              <a:t>Sample Low-resolution image conditional on text</a:t>
            </a:r>
          </a:p>
          <a:p>
            <a:r>
              <a:rPr lang="en-IL" dirty="0"/>
              <a:t>Sample high-resolution image conditional on low-res and text </a:t>
            </a:r>
          </a:p>
        </p:txBody>
      </p:sp>
      <p:pic>
        <p:nvPicPr>
          <p:cNvPr id="14338" name="Picture 2" descr="Text-to-Image: Diffusion, Text Conditioning, Guidance, Latent Space">
            <a:extLst>
              <a:ext uri="{FF2B5EF4-FFF2-40B4-BE49-F238E27FC236}">
                <a16:creationId xmlns:a16="http://schemas.microsoft.com/office/drawing/2014/main" id="{EB29A6CD-46AB-0A28-A929-7E46BF3B1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860" y="1825625"/>
            <a:ext cx="7241540" cy="411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19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1623-F72F-6B04-22D1-241B63199065}"/>
              </a:ext>
            </a:extLst>
          </p:cNvPr>
          <p:cNvSpPr>
            <a:spLocks noGrp="1"/>
          </p:cNvSpPr>
          <p:nvPr>
            <p:ph type="title"/>
          </p:nvPr>
        </p:nvSpPr>
        <p:spPr/>
        <p:txBody>
          <a:bodyPr/>
          <a:lstStyle/>
          <a:p>
            <a:r>
              <a:rPr lang="en-IL" dirty="0"/>
              <a:t>Diffusion Processes</a:t>
            </a:r>
          </a:p>
        </p:txBody>
      </p:sp>
      <p:sp>
        <p:nvSpPr>
          <p:cNvPr id="3" name="Content Placeholder 2">
            <a:extLst>
              <a:ext uri="{FF2B5EF4-FFF2-40B4-BE49-F238E27FC236}">
                <a16:creationId xmlns:a16="http://schemas.microsoft.com/office/drawing/2014/main" id="{73999A08-ECA1-5EE0-47E0-40020B0B3452}"/>
              </a:ext>
            </a:extLst>
          </p:cNvPr>
          <p:cNvSpPr>
            <a:spLocks noGrp="1"/>
          </p:cNvSpPr>
          <p:nvPr>
            <p:ph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IL" dirty="0"/>
              <a:t>Variational models: link between p(x) and latent distribution p(z)</a:t>
            </a:r>
          </a:p>
          <a:p>
            <a:pPr lvl="1">
              <a:spcBef>
                <a:spcPts val="1000"/>
              </a:spcBef>
            </a:pPr>
            <a:r>
              <a:rPr lang="en-IL" dirty="0"/>
              <a:t>No known correspondences</a:t>
            </a:r>
          </a:p>
          <a:p>
            <a:r>
              <a:rPr lang="en-IL" dirty="0"/>
              <a:t>Diffusion models: add noise to each x until it becomes noise</a:t>
            </a:r>
          </a:p>
          <a:p>
            <a:pPr lvl="1"/>
            <a:r>
              <a:rPr lang="en-IL" dirty="0"/>
              <a:t>Noise added through time</a:t>
            </a:r>
          </a:p>
          <a:p>
            <a:pPr lvl="1"/>
            <a:r>
              <a:rPr lang="en-IL" dirty="0"/>
              <a:t>Small amount </a:t>
            </a:r>
            <a:r>
              <a:rPr lang="en-US" dirty="0"/>
              <a:t>of noise at </a:t>
            </a:r>
            <a:r>
              <a:rPr lang="en-IL" dirty="0"/>
              <a:t>every time step</a:t>
            </a:r>
          </a:p>
        </p:txBody>
      </p:sp>
      <p:pic>
        <p:nvPicPr>
          <p:cNvPr id="1026" name="Picture 2" descr="Improving Diffusion Models as an Alternative To GANs, Part 1 | NVIDIA  Technical Blog">
            <a:extLst>
              <a:ext uri="{FF2B5EF4-FFF2-40B4-BE49-F238E27FC236}">
                <a16:creationId xmlns:a16="http://schemas.microsoft.com/office/drawing/2014/main" id="{DAC6CB88-218A-785C-8D3D-F8C92A43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89" y="4084320"/>
            <a:ext cx="9940422" cy="260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10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FE8E-6B60-D024-DF27-84983C6D5FBB}"/>
              </a:ext>
            </a:extLst>
          </p:cNvPr>
          <p:cNvSpPr>
            <a:spLocks noGrp="1"/>
          </p:cNvSpPr>
          <p:nvPr>
            <p:ph type="title"/>
          </p:nvPr>
        </p:nvSpPr>
        <p:spPr/>
        <p:txBody>
          <a:bodyPr/>
          <a:lstStyle/>
          <a:p>
            <a:r>
              <a:rPr lang="en-IL" dirty="0"/>
              <a:t>Latent Diffusion Models </a:t>
            </a:r>
          </a:p>
        </p:txBody>
      </p:sp>
      <p:sp>
        <p:nvSpPr>
          <p:cNvPr id="3" name="Content Placeholder 2">
            <a:extLst>
              <a:ext uri="{FF2B5EF4-FFF2-40B4-BE49-F238E27FC236}">
                <a16:creationId xmlns:a16="http://schemas.microsoft.com/office/drawing/2014/main" id="{E18D5F61-EEC2-9734-B011-AC27E6D95C51}"/>
              </a:ext>
            </a:extLst>
          </p:cNvPr>
          <p:cNvSpPr>
            <a:spLocks noGrp="1"/>
          </p:cNvSpPr>
          <p:nvPr>
            <p:ph idx="1"/>
          </p:nvPr>
        </p:nvSpPr>
        <p:spPr/>
        <p:txBody>
          <a:bodyPr/>
          <a:lstStyle/>
          <a:p>
            <a:r>
              <a:rPr lang="en-IL" dirty="0"/>
              <a:t>Tokenizer: Train to map image to a small token grid and back</a:t>
            </a:r>
          </a:p>
          <a:p>
            <a:r>
              <a:rPr lang="en-IL" dirty="0"/>
              <a:t>Diffusion: Perform diffusion of the low-res token grid</a:t>
            </a:r>
          </a:p>
          <a:p>
            <a:r>
              <a:rPr lang="en-IL" dirty="0"/>
              <a:t>Dekonizer: Map synthesized token grid to high-res image</a:t>
            </a:r>
          </a:p>
        </p:txBody>
      </p:sp>
      <p:pic>
        <p:nvPicPr>
          <p:cNvPr id="15362" name="Picture 2" descr="AI Pub on Twitter: &quot;That's a wrap on Stable Diffusion! If you read the  thread carefully, you understand: 1) The full SD architecture below 2) How  SD uses latent space representations 3)">
            <a:extLst>
              <a:ext uri="{FF2B5EF4-FFF2-40B4-BE49-F238E27FC236}">
                <a16:creationId xmlns:a16="http://schemas.microsoft.com/office/drawing/2014/main" id="{14FC046F-F81A-35B8-81FC-4311FB559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40" y="3429000"/>
            <a:ext cx="6360160" cy="320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01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0AA4-A6B7-0D82-C814-15168B70F8F2}"/>
              </a:ext>
            </a:extLst>
          </p:cNvPr>
          <p:cNvSpPr>
            <a:spLocks noGrp="1"/>
          </p:cNvSpPr>
          <p:nvPr>
            <p:ph type="title"/>
          </p:nvPr>
        </p:nvSpPr>
        <p:spPr/>
        <p:txBody>
          <a:bodyPr/>
          <a:lstStyle/>
          <a:p>
            <a:r>
              <a:rPr lang="en-IL" dirty="0"/>
              <a:t>Imagen Video</a:t>
            </a:r>
          </a:p>
        </p:txBody>
      </p:sp>
      <p:sp>
        <p:nvSpPr>
          <p:cNvPr id="3" name="Content Placeholder 2">
            <a:extLst>
              <a:ext uri="{FF2B5EF4-FFF2-40B4-BE49-F238E27FC236}">
                <a16:creationId xmlns:a16="http://schemas.microsoft.com/office/drawing/2014/main" id="{81ED8FC5-C2D2-2235-6D36-EE4B634E02BB}"/>
              </a:ext>
            </a:extLst>
          </p:cNvPr>
          <p:cNvSpPr>
            <a:spLocks noGrp="1"/>
          </p:cNvSpPr>
          <p:nvPr>
            <p:ph idx="1"/>
          </p:nvPr>
        </p:nvSpPr>
        <p:spPr/>
        <p:txBody>
          <a:bodyPr/>
          <a:lstStyle/>
          <a:p>
            <a:r>
              <a:rPr lang="en-IL" dirty="0"/>
              <a:t>S</a:t>
            </a:r>
            <a:r>
              <a:rPr lang="en-US" dirty="0"/>
              <a:t>a</a:t>
            </a:r>
            <a:r>
              <a:rPr lang="en-IL" dirty="0"/>
              <a:t>me as above but for video</a:t>
            </a:r>
          </a:p>
          <a:p>
            <a:r>
              <a:rPr lang="en-US" dirty="0"/>
              <a:t>https://</a:t>
            </a:r>
            <a:r>
              <a:rPr lang="en-US" dirty="0" err="1"/>
              <a:t>imagen.research.google</a:t>
            </a:r>
            <a:r>
              <a:rPr lang="en-US" dirty="0"/>
              <a:t>/video/</a:t>
            </a:r>
            <a:endParaRPr lang="en-IL" dirty="0"/>
          </a:p>
        </p:txBody>
      </p:sp>
    </p:spTree>
    <p:extLst>
      <p:ext uri="{BB962C8B-B14F-4D97-AF65-F5344CB8AC3E}">
        <p14:creationId xmlns:p14="http://schemas.microsoft.com/office/powerpoint/2010/main" val="380627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0FC9-C7BC-E2C2-7873-86FB2F5DF691}"/>
              </a:ext>
            </a:extLst>
          </p:cNvPr>
          <p:cNvSpPr>
            <a:spLocks noGrp="1"/>
          </p:cNvSpPr>
          <p:nvPr>
            <p:ph type="title"/>
          </p:nvPr>
        </p:nvSpPr>
        <p:spPr/>
        <p:txBody>
          <a:bodyPr/>
          <a:lstStyle/>
          <a:p>
            <a:r>
              <a:rPr lang="en-IL" dirty="0"/>
              <a:t>Dreamix</a:t>
            </a:r>
          </a:p>
        </p:txBody>
      </p:sp>
      <p:sp>
        <p:nvSpPr>
          <p:cNvPr id="3" name="Content Placeholder 2">
            <a:extLst>
              <a:ext uri="{FF2B5EF4-FFF2-40B4-BE49-F238E27FC236}">
                <a16:creationId xmlns:a16="http://schemas.microsoft.com/office/drawing/2014/main" id="{5A297DDE-51D2-0648-8895-91759B03AABA}"/>
              </a:ext>
            </a:extLst>
          </p:cNvPr>
          <p:cNvSpPr>
            <a:spLocks noGrp="1"/>
          </p:cNvSpPr>
          <p:nvPr>
            <p:ph idx="1"/>
          </p:nvPr>
        </p:nvSpPr>
        <p:spPr/>
        <p:txBody>
          <a:bodyPr/>
          <a:lstStyle/>
          <a:p>
            <a:r>
              <a:rPr lang="en-IL" dirty="0"/>
              <a:t>Train imagen-video denoiser on the video of the user</a:t>
            </a:r>
          </a:p>
          <a:p>
            <a:r>
              <a:rPr lang="en-IL" dirty="0"/>
              <a:t>Then condition on some new text</a:t>
            </a:r>
          </a:p>
          <a:p>
            <a:r>
              <a:rPr lang="en-US" dirty="0"/>
              <a:t>https://</a:t>
            </a:r>
            <a:r>
              <a:rPr lang="en-US" dirty="0" err="1"/>
              <a:t>dreamix</a:t>
            </a:r>
            <a:r>
              <a:rPr lang="en-US" dirty="0"/>
              <a:t>-video-</a:t>
            </a:r>
            <a:r>
              <a:rPr lang="en-US" dirty="0" err="1"/>
              <a:t>editing.github.io</a:t>
            </a:r>
            <a:r>
              <a:rPr lang="en-US" dirty="0"/>
              <a:t>/</a:t>
            </a:r>
            <a:endParaRPr lang="en-IL" dirty="0"/>
          </a:p>
        </p:txBody>
      </p:sp>
    </p:spTree>
    <p:extLst>
      <p:ext uri="{BB962C8B-B14F-4D97-AF65-F5344CB8AC3E}">
        <p14:creationId xmlns:p14="http://schemas.microsoft.com/office/powerpoint/2010/main" val="184078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B8CD-73A2-3016-ADB5-F980FE7770A1}"/>
              </a:ext>
            </a:extLst>
          </p:cNvPr>
          <p:cNvSpPr>
            <a:spLocks noGrp="1"/>
          </p:cNvSpPr>
          <p:nvPr>
            <p:ph type="title"/>
          </p:nvPr>
        </p:nvSpPr>
        <p:spPr/>
        <p:txBody>
          <a:bodyPr/>
          <a:lstStyle/>
          <a:p>
            <a:r>
              <a:rPr lang="en-IL" dirty="0"/>
              <a:t>Several Prediction Targets</a:t>
            </a:r>
          </a:p>
        </p:txBody>
      </p:sp>
      <p:sp>
        <p:nvSpPr>
          <p:cNvPr id="3" name="Content Placeholder 2">
            <a:extLst>
              <a:ext uri="{FF2B5EF4-FFF2-40B4-BE49-F238E27FC236}">
                <a16:creationId xmlns:a16="http://schemas.microsoft.com/office/drawing/2014/main" id="{5A40C814-166B-8F02-CB21-F6A3B0B3B5B8}"/>
              </a:ext>
            </a:extLst>
          </p:cNvPr>
          <p:cNvSpPr>
            <a:spLocks noGrp="1"/>
          </p:cNvSpPr>
          <p:nvPr>
            <p:ph idx="1"/>
          </p:nvPr>
        </p:nvSpPr>
        <p:spPr/>
        <p:txBody>
          <a:bodyPr/>
          <a:lstStyle/>
          <a:p>
            <a:r>
              <a:rPr lang="en-IL" dirty="0"/>
              <a:t>There are several loss functions used for the denoising models</a:t>
            </a:r>
          </a:p>
          <a:p>
            <a:r>
              <a:rPr lang="en-IL" dirty="0"/>
              <a:t>They are equivalent up to weighting different time steps</a:t>
            </a:r>
          </a:p>
          <a:p>
            <a:r>
              <a:rPr lang="en-IL" dirty="0"/>
              <a:t>In practice the choice makes a difference</a:t>
            </a:r>
          </a:p>
          <a:p>
            <a:pPr lvl="1"/>
            <a:r>
              <a:rPr lang="en-IL" dirty="0"/>
              <a:t>Predict x directly (x prediction)</a:t>
            </a:r>
          </a:p>
          <a:p>
            <a:pPr lvl="1"/>
            <a:r>
              <a:rPr lang="en-IL" dirty="0"/>
              <a:t>Predict noise direction (e prediction)</a:t>
            </a:r>
          </a:p>
          <a:p>
            <a:pPr lvl="1"/>
            <a:r>
              <a:rPr lang="en-IL" dirty="0"/>
              <a:t>Prediction combination (v prediction)</a:t>
            </a:r>
          </a:p>
        </p:txBody>
      </p:sp>
      <p:pic>
        <p:nvPicPr>
          <p:cNvPr id="4" name="Picture 3">
            <a:extLst>
              <a:ext uri="{FF2B5EF4-FFF2-40B4-BE49-F238E27FC236}">
                <a16:creationId xmlns:a16="http://schemas.microsoft.com/office/drawing/2014/main" id="{DCF09265-5417-6B82-7EA2-DF8B1D7A8A56}"/>
              </a:ext>
            </a:extLst>
          </p:cNvPr>
          <p:cNvPicPr>
            <a:picLocks noChangeAspect="1"/>
          </p:cNvPicPr>
          <p:nvPr/>
        </p:nvPicPr>
        <p:blipFill>
          <a:blip r:embed="rId2"/>
          <a:stretch>
            <a:fillRect/>
          </a:stretch>
        </p:blipFill>
        <p:spPr>
          <a:xfrm>
            <a:off x="6322060" y="4036854"/>
            <a:ext cx="2413000" cy="482600"/>
          </a:xfrm>
          <a:prstGeom prst="rect">
            <a:avLst/>
          </a:prstGeom>
        </p:spPr>
      </p:pic>
      <p:pic>
        <p:nvPicPr>
          <p:cNvPr id="5" name="Picture 4">
            <a:extLst>
              <a:ext uri="{FF2B5EF4-FFF2-40B4-BE49-F238E27FC236}">
                <a16:creationId xmlns:a16="http://schemas.microsoft.com/office/drawing/2014/main" id="{4FF67EA5-2108-F8EB-AC09-BAA41BE06F07}"/>
              </a:ext>
            </a:extLst>
          </p:cNvPr>
          <p:cNvPicPr>
            <a:picLocks noChangeAspect="1"/>
          </p:cNvPicPr>
          <p:nvPr/>
        </p:nvPicPr>
        <p:blipFill>
          <a:blip r:embed="rId3"/>
          <a:stretch>
            <a:fillRect/>
          </a:stretch>
        </p:blipFill>
        <p:spPr>
          <a:xfrm>
            <a:off x="1833880" y="4654391"/>
            <a:ext cx="7772400" cy="770237"/>
          </a:xfrm>
          <a:prstGeom prst="rect">
            <a:avLst/>
          </a:prstGeom>
        </p:spPr>
      </p:pic>
      <p:pic>
        <p:nvPicPr>
          <p:cNvPr id="6" name="Picture 5">
            <a:extLst>
              <a:ext uri="{FF2B5EF4-FFF2-40B4-BE49-F238E27FC236}">
                <a16:creationId xmlns:a16="http://schemas.microsoft.com/office/drawing/2014/main" id="{80AA3205-0C95-AC5B-BFEE-2D4783578A62}"/>
              </a:ext>
            </a:extLst>
          </p:cNvPr>
          <p:cNvPicPr>
            <a:picLocks noChangeAspect="1"/>
          </p:cNvPicPr>
          <p:nvPr/>
        </p:nvPicPr>
        <p:blipFill>
          <a:blip r:embed="rId4"/>
          <a:stretch>
            <a:fillRect/>
          </a:stretch>
        </p:blipFill>
        <p:spPr>
          <a:xfrm>
            <a:off x="2875280" y="5362802"/>
            <a:ext cx="4805680" cy="753433"/>
          </a:xfrm>
          <a:prstGeom prst="rect">
            <a:avLst/>
          </a:prstGeom>
        </p:spPr>
      </p:pic>
    </p:spTree>
    <p:extLst>
      <p:ext uri="{BB962C8B-B14F-4D97-AF65-F5344CB8AC3E}">
        <p14:creationId xmlns:p14="http://schemas.microsoft.com/office/powerpoint/2010/main" val="293110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9EF3-74F0-2161-1F6F-0334A9B8FBAE}"/>
              </a:ext>
            </a:extLst>
          </p:cNvPr>
          <p:cNvSpPr>
            <a:spLocks noGrp="1"/>
          </p:cNvSpPr>
          <p:nvPr>
            <p:ph type="title"/>
          </p:nvPr>
        </p:nvSpPr>
        <p:spPr/>
        <p:txBody>
          <a:bodyPr/>
          <a:lstStyle/>
          <a:p>
            <a:r>
              <a:rPr lang="en-IL" dirty="0"/>
              <a:t>MagVIT/MUSE</a:t>
            </a:r>
          </a:p>
        </p:txBody>
      </p:sp>
      <p:sp>
        <p:nvSpPr>
          <p:cNvPr id="3" name="Content Placeholder 2">
            <a:extLst>
              <a:ext uri="{FF2B5EF4-FFF2-40B4-BE49-F238E27FC236}">
                <a16:creationId xmlns:a16="http://schemas.microsoft.com/office/drawing/2014/main" id="{82AC8D39-3FCC-AA7F-E520-7233B3CA25D7}"/>
              </a:ext>
            </a:extLst>
          </p:cNvPr>
          <p:cNvSpPr>
            <a:spLocks noGrp="1"/>
          </p:cNvSpPr>
          <p:nvPr>
            <p:ph idx="1"/>
          </p:nvPr>
        </p:nvSpPr>
        <p:spPr>
          <a:xfrm>
            <a:off x="838200" y="1825625"/>
            <a:ext cx="4729480" cy="4351338"/>
          </a:xfrm>
        </p:spPr>
        <p:txBody>
          <a:bodyPr/>
          <a:lstStyle/>
          <a:p>
            <a:r>
              <a:rPr lang="en-IL" dirty="0"/>
              <a:t>Instead of Gaussian noise, use binomial noise (remove pixels)</a:t>
            </a:r>
          </a:p>
          <a:p>
            <a:pPr lvl="1"/>
            <a:r>
              <a:rPr lang="en-IL" dirty="0"/>
              <a:t>Repeat until all token complete</a:t>
            </a:r>
          </a:p>
          <a:p>
            <a:pPr lvl="1"/>
            <a:r>
              <a:rPr lang="en-IL" dirty="0"/>
              <a:t>At each step, denoiser guesses all missing token</a:t>
            </a:r>
          </a:p>
          <a:p>
            <a:pPr lvl="1"/>
            <a:r>
              <a:rPr lang="en-IL" dirty="0"/>
              <a:t>Most certain tokens are kept, the of predicted ones are deleted</a:t>
            </a:r>
          </a:p>
        </p:txBody>
      </p:sp>
      <p:pic>
        <p:nvPicPr>
          <p:cNvPr id="4" name="Picture 3">
            <a:extLst>
              <a:ext uri="{FF2B5EF4-FFF2-40B4-BE49-F238E27FC236}">
                <a16:creationId xmlns:a16="http://schemas.microsoft.com/office/drawing/2014/main" id="{4692C630-7DED-BA04-E2E1-F4338818F055}"/>
              </a:ext>
            </a:extLst>
          </p:cNvPr>
          <p:cNvPicPr>
            <a:picLocks noChangeAspect="1"/>
          </p:cNvPicPr>
          <p:nvPr/>
        </p:nvPicPr>
        <p:blipFill>
          <a:blip r:embed="rId2"/>
          <a:stretch>
            <a:fillRect/>
          </a:stretch>
        </p:blipFill>
        <p:spPr>
          <a:xfrm>
            <a:off x="6238240" y="676856"/>
            <a:ext cx="5405120" cy="5348024"/>
          </a:xfrm>
          <a:prstGeom prst="rect">
            <a:avLst/>
          </a:prstGeom>
        </p:spPr>
      </p:pic>
    </p:spTree>
    <p:extLst>
      <p:ext uri="{BB962C8B-B14F-4D97-AF65-F5344CB8AC3E}">
        <p14:creationId xmlns:p14="http://schemas.microsoft.com/office/powerpoint/2010/main" val="31741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7951-932D-A19B-5426-F8F33A8B64DE}"/>
              </a:ext>
            </a:extLst>
          </p:cNvPr>
          <p:cNvSpPr>
            <a:spLocks noGrp="1"/>
          </p:cNvSpPr>
          <p:nvPr>
            <p:ph type="title"/>
          </p:nvPr>
        </p:nvSpPr>
        <p:spPr/>
        <p:txBody>
          <a:bodyPr/>
          <a:lstStyle/>
          <a:p>
            <a:r>
              <a:rPr lang="en-IL" dirty="0"/>
              <a:t>Reverse Diffusion Process</a:t>
            </a:r>
          </a:p>
        </p:txBody>
      </p:sp>
      <p:sp>
        <p:nvSpPr>
          <p:cNvPr id="3" name="Content Placeholder 2">
            <a:extLst>
              <a:ext uri="{FF2B5EF4-FFF2-40B4-BE49-F238E27FC236}">
                <a16:creationId xmlns:a16="http://schemas.microsoft.com/office/drawing/2014/main" id="{0788BD21-5A41-627D-8AF0-AB9CD14684F6}"/>
              </a:ext>
            </a:extLst>
          </p:cNvPr>
          <p:cNvSpPr>
            <a:spLocks noGrp="1"/>
          </p:cNvSpPr>
          <p:nvPr>
            <p:ph idx="1"/>
          </p:nvPr>
        </p:nvSpPr>
        <p:spPr/>
        <p:txBody>
          <a:bodyPr/>
          <a:lstStyle/>
          <a:p>
            <a:r>
              <a:rPr lang="en-IL" dirty="0"/>
              <a:t>Goal is to reverse the diffusion process</a:t>
            </a:r>
          </a:p>
          <a:p>
            <a:r>
              <a:rPr lang="en-IL" dirty="0"/>
              <a:t>Map the distribution of Gaussian noise p(z) to p(x)</a:t>
            </a:r>
          </a:p>
          <a:p>
            <a:r>
              <a:rPr lang="en-IL" dirty="0"/>
              <a:t>Diffrently from VI, can do it in many, very small steps</a:t>
            </a:r>
          </a:p>
          <a:p>
            <a:r>
              <a:rPr lang="en-IL" dirty="0"/>
              <a:t>At each stage, we only invert a tiny temporal step – not so hard</a:t>
            </a:r>
          </a:p>
          <a:p>
            <a:r>
              <a:rPr lang="en-IL" dirty="0"/>
              <a:t>Inversion = denoising a small amount</a:t>
            </a:r>
          </a:p>
          <a:p>
            <a:endParaRPr lang="en-IL" dirty="0"/>
          </a:p>
        </p:txBody>
      </p:sp>
      <p:pic>
        <p:nvPicPr>
          <p:cNvPr id="4" name="Picture 2" descr="Improving Diffusion Models as an Alternative To GANs, Part 1 | NVIDIA  Technical Blog">
            <a:extLst>
              <a:ext uri="{FF2B5EF4-FFF2-40B4-BE49-F238E27FC236}">
                <a16:creationId xmlns:a16="http://schemas.microsoft.com/office/drawing/2014/main" id="{B43D4F2D-6787-80B3-5633-6EAEEB3D2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89" y="4256405"/>
            <a:ext cx="9940422" cy="260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6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FC1B-FB8A-6E5F-1D2A-C0BDD1B1D191}"/>
              </a:ext>
            </a:extLst>
          </p:cNvPr>
          <p:cNvSpPr>
            <a:spLocks noGrp="1"/>
          </p:cNvSpPr>
          <p:nvPr>
            <p:ph type="title"/>
          </p:nvPr>
        </p:nvSpPr>
        <p:spPr/>
        <p:txBody>
          <a:bodyPr/>
          <a:lstStyle/>
          <a:p>
            <a:r>
              <a:rPr lang="en-IL" dirty="0"/>
              <a:t>Life of a Sample</a:t>
            </a:r>
          </a:p>
        </p:txBody>
      </p:sp>
      <p:sp>
        <p:nvSpPr>
          <p:cNvPr id="3" name="Content Placeholder 2">
            <a:extLst>
              <a:ext uri="{FF2B5EF4-FFF2-40B4-BE49-F238E27FC236}">
                <a16:creationId xmlns:a16="http://schemas.microsoft.com/office/drawing/2014/main" id="{EE49235B-A44B-82F4-1F63-676ABEFF6839}"/>
              </a:ext>
            </a:extLst>
          </p:cNvPr>
          <p:cNvSpPr>
            <a:spLocks noGrp="1"/>
          </p:cNvSpPr>
          <p:nvPr>
            <p:ph idx="1"/>
          </p:nvPr>
        </p:nvSpPr>
        <p:spPr/>
        <p:txBody>
          <a:bodyPr/>
          <a:lstStyle/>
          <a:p>
            <a:r>
              <a:rPr lang="en-IL" dirty="0"/>
              <a:t>Let us start from sample x at time 0</a:t>
            </a:r>
          </a:p>
          <a:p>
            <a:r>
              <a:rPr lang="en-IL" dirty="0"/>
              <a:t>At each time step t:</a:t>
            </a:r>
          </a:p>
          <a:p>
            <a:pPr lvl="1"/>
            <a:r>
              <a:rPr lang="en-IL" dirty="0"/>
              <a:t>Shrink to origin by factor x = x  - x * f(t) (f(t) &gt; 0)</a:t>
            </a:r>
          </a:p>
          <a:p>
            <a:pPr lvl="1"/>
            <a:r>
              <a:rPr lang="en-IL" dirty="0"/>
              <a:t>Add random Gaussian noise x = x + g(t) W (W = N(0, I))</a:t>
            </a:r>
          </a:p>
          <a:p>
            <a:r>
              <a:rPr lang="en-IL" dirty="0"/>
              <a:t>At time 1, sample will lose original information, contain pure noise</a:t>
            </a:r>
          </a:p>
        </p:txBody>
      </p:sp>
      <p:pic>
        <p:nvPicPr>
          <p:cNvPr id="4" name="Picture 2" descr="Improving Diffusion Models as an Alternative To GANs, Part 1 | NVIDIA  Technical Blog">
            <a:extLst>
              <a:ext uri="{FF2B5EF4-FFF2-40B4-BE49-F238E27FC236}">
                <a16:creationId xmlns:a16="http://schemas.microsoft.com/office/drawing/2014/main" id="{65B6A13F-EBE7-51C1-E5A8-611586D6F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89" y="4256405"/>
            <a:ext cx="9940422" cy="260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33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DA5E-FE04-5D1A-900D-904998F0E500}"/>
              </a:ext>
            </a:extLst>
          </p:cNvPr>
          <p:cNvSpPr>
            <a:spLocks noGrp="1"/>
          </p:cNvSpPr>
          <p:nvPr>
            <p:ph type="title"/>
          </p:nvPr>
        </p:nvSpPr>
        <p:spPr/>
        <p:txBody>
          <a:bodyPr/>
          <a:lstStyle/>
          <a:p>
            <a:r>
              <a:rPr lang="en-IL" dirty="0"/>
              <a:t>Types of Processes</a:t>
            </a:r>
          </a:p>
        </p:txBody>
      </p:sp>
      <p:sp>
        <p:nvSpPr>
          <p:cNvPr id="3" name="Content Placeholder 2">
            <a:extLst>
              <a:ext uri="{FF2B5EF4-FFF2-40B4-BE49-F238E27FC236}">
                <a16:creationId xmlns:a16="http://schemas.microsoft.com/office/drawing/2014/main" id="{06322555-38F4-652E-05AC-26F5B9D9B93A}"/>
              </a:ext>
            </a:extLst>
          </p:cNvPr>
          <p:cNvSpPr>
            <a:spLocks noGrp="1"/>
          </p:cNvSpPr>
          <p:nvPr>
            <p:ph idx="1"/>
          </p:nvPr>
        </p:nvSpPr>
        <p:spPr/>
        <p:txBody>
          <a:bodyPr/>
          <a:lstStyle/>
          <a:p>
            <a:r>
              <a:rPr lang="en-IL" dirty="0"/>
              <a:t>Variance preserving (VP):</a:t>
            </a:r>
          </a:p>
          <a:p>
            <a:endParaRPr lang="en-IL" dirty="0"/>
          </a:p>
          <a:p>
            <a:endParaRPr lang="en-IL" dirty="0"/>
          </a:p>
          <a:p>
            <a:pPr lvl="1"/>
            <a:r>
              <a:rPr lang="en-IL" dirty="0"/>
              <a:t>Variance is unchanged through time, more is allocated to noise</a:t>
            </a:r>
          </a:p>
          <a:p>
            <a:r>
              <a:rPr lang="en-IL" dirty="0"/>
              <a:t>Variance exploding (VE):</a:t>
            </a:r>
            <a:endParaRPr lang="he-IL" dirty="0"/>
          </a:p>
          <a:p>
            <a:endParaRPr lang="he-IL" dirty="0"/>
          </a:p>
          <a:p>
            <a:pPr lvl="1"/>
            <a:r>
              <a:rPr lang="en-US" dirty="0"/>
              <a:t>Variance of image is constant, while increasing amounts of noise added</a:t>
            </a:r>
            <a:endParaRPr lang="en-IL" dirty="0"/>
          </a:p>
        </p:txBody>
      </p:sp>
      <p:pic>
        <p:nvPicPr>
          <p:cNvPr id="19458" name="Picture 2">
            <a:extLst>
              <a:ext uri="{FF2B5EF4-FFF2-40B4-BE49-F238E27FC236}">
                <a16:creationId xmlns:a16="http://schemas.microsoft.com/office/drawing/2014/main" id="{E6E436CC-210A-C395-4F94-65F5013B5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2517140"/>
            <a:ext cx="26543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88DC5FC4-9D75-2075-5500-315F5AA97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270" y="4378801"/>
            <a:ext cx="11049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9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0E65-236E-C406-AAC8-4A1D4C518416}"/>
              </a:ext>
            </a:extLst>
          </p:cNvPr>
          <p:cNvSpPr>
            <a:spLocks noGrp="1"/>
          </p:cNvSpPr>
          <p:nvPr>
            <p:ph type="title"/>
          </p:nvPr>
        </p:nvSpPr>
        <p:spPr/>
        <p:txBody>
          <a:bodyPr/>
          <a:lstStyle/>
          <a:p>
            <a:r>
              <a:rPr lang="en-IL" dirty="0"/>
              <a:t>Stochastic Differential Equations (SDEs)</a:t>
            </a:r>
          </a:p>
        </p:txBody>
      </p:sp>
      <p:sp>
        <p:nvSpPr>
          <p:cNvPr id="3" name="Content Placeholder 2">
            <a:extLst>
              <a:ext uri="{FF2B5EF4-FFF2-40B4-BE49-F238E27FC236}">
                <a16:creationId xmlns:a16="http://schemas.microsoft.com/office/drawing/2014/main" id="{EDC3E1AF-6611-462B-B9A7-A6C278731BF4}"/>
              </a:ext>
            </a:extLst>
          </p:cNvPr>
          <p:cNvSpPr>
            <a:spLocks noGrp="1"/>
          </p:cNvSpPr>
          <p:nvPr>
            <p:ph idx="1"/>
          </p:nvPr>
        </p:nvSpPr>
        <p:spPr/>
        <p:txBody>
          <a:bodyPr/>
          <a:lstStyle/>
          <a:p>
            <a:r>
              <a:rPr lang="en-IL" dirty="0"/>
              <a:t>SDEs: mathematical way to describe continuous stochastic processes</a:t>
            </a:r>
          </a:p>
          <a:p>
            <a:r>
              <a:rPr lang="en-IL" dirty="0"/>
              <a:t>Big topic, we just introduce what we need for diffusion</a:t>
            </a:r>
          </a:p>
          <a:p>
            <a:r>
              <a:rPr lang="en-IL" dirty="0"/>
              <a:t>Let us consider our discrete time process:</a:t>
            </a:r>
          </a:p>
          <a:p>
            <a:pPr lvl="1"/>
            <a:r>
              <a:rPr lang="en-US" dirty="0"/>
              <a:t>x</a:t>
            </a:r>
            <a:r>
              <a:rPr lang="en-IL" dirty="0"/>
              <a:t>(t+dt) = x(t) - x(t) *  f(t) dt + N(0, g²(t)I)</a:t>
            </a:r>
            <a:endParaRPr lang="he-IL" dirty="0"/>
          </a:p>
          <a:p>
            <a:r>
              <a:rPr lang="en-US" dirty="0"/>
              <a:t>Taking step size to 0, we obtain the following SDE:</a:t>
            </a:r>
          </a:p>
          <a:p>
            <a:pPr lvl="1"/>
            <a:r>
              <a:rPr lang="en-US" dirty="0"/>
              <a:t>dx = - f(t) x(t) dt + g(t) </a:t>
            </a:r>
            <a:r>
              <a:rPr lang="en-US" dirty="0" err="1"/>
              <a:t>dW</a:t>
            </a:r>
            <a:r>
              <a:rPr lang="en-US" baseline="-25000" dirty="0" err="1"/>
              <a:t>t</a:t>
            </a:r>
            <a:r>
              <a:rPr lang="en-US" dirty="0"/>
              <a:t> </a:t>
            </a:r>
          </a:p>
          <a:p>
            <a:pPr lvl="1"/>
            <a:r>
              <a:rPr lang="en-US" dirty="0" err="1"/>
              <a:t>dW</a:t>
            </a:r>
            <a:r>
              <a:rPr lang="en-US" baseline="-25000" dirty="0" err="1"/>
              <a:t>t</a:t>
            </a:r>
            <a:r>
              <a:rPr lang="en-US" dirty="0"/>
              <a:t> is an infinitesimal amount of Gaussian noise added at time t</a:t>
            </a:r>
          </a:p>
          <a:p>
            <a:pPr lvl="1"/>
            <a:r>
              <a:rPr lang="en-US" dirty="0">
                <a:highlight>
                  <a:srgbClr val="FFFF00"/>
                </a:highlight>
              </a:rPr>
              <a:t>E[</a:t>
            </a:r>
            <a:r>
              <a:rPr lang="en-US" dirty="0" err="1">
                <a:highlight>
                  <a:srgbClr val="FFFF00"/>
                </a:highlight>
              </a:rPr>
              <a:t>dW</a:t>
            </a:r>
            <a:r>
              <a:rPr lang="en-US" baseline="-25000" dirty="0" err="1">
                <a:highlight>
                  <a:srgbClr val="FFFF00"/>
                </a:highlight>
              </a:rPr>
              <a:t>t</a:t>
            </a:r>
            <a:r>
              <a:rPr lang="en-US" dirty="0">
                <a:highlight>
                  <a:srgbClr val="FFFF00"/>
                </a:highlight>
              </a:rPr>
              <a:t>] = 0</a:t>
            </a:r>
            <a:endParaRPr lang="en-IL" dirty="0">
              <a:highlight>
                <a:srgbClr val="FFFF00"/>
              </a:highlight>
            </a:endParaRPr>
          </a:p>
        </p:txBody>
      </p:sp>
    </p:spTree>
    <p:extLst>
      <p:ext uri="{BB962C8B-B14F-4D97-AF65-F5344CB8AC3E}">
        <p14:creationId xmlns:p14="http://schemas.microsoft.com/office/powerpoint/2010/main" val="18150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1487-C3D1-BAAF-3FE2-97ABA93E8D17}"/>
              </a:ext>
            </a:extLst>
          </p:cNvPr>
          <p:cNvSpPr>
            <a:spLocks noGrp="1"/>
          </p:cNvSpPr>
          <p:nvPr>
            <p:ph type="title"/>
          </p:nvPr>
        </p:nvSpPr>
        <p:spPr/>
        <p:txBody>
          <a:bodyPr/>
          <a:lstStyle/>
          <a:p>
            <a:r>
              <a:rPr lang="en-IL" dirty="0"/>
              <a:t>Solution of the SDE</a:t>
            </a:r>
          </a:p>
        </p:txBody>
      </p:sp>
      <p:sp>
        <p:nvSpPr>
          <p:cNvPr id="3" name="Content Placeholder 2">
            <a:extLst>
              <a:ext uri="{FF2B5EF4-FFF2-40B4-BE49-F238E27FC236}">
                <a16:creationId xmlns:a16="http://schemas.microsoft.com/office/drawing/2014/main" id="{184FD3BE-F37E-D49C-913A-8A056CF45B5B}"/>
              </a:ext>
            </a:extLst>
          </p:cNvPr>
          <p:cNvSpPr>
            <a:spLocks noGrp="1"/>
          </p:cNvSpPr>
          <p:nvPr>
            <p:ph idx="1"/>
          </p:nvPr>
        </p:nvSpPr>
        <p:spPr/>
        <p:txBody>
          <a:bodyPr/>
          <a:lstStyle/>
          <a:p>
            <a:r>
              <a:rPr lang="en-IL" dirty="0"/>
              <a:t>SDE: changes to the sample at each time step</a:t>
            </a:r>
          </a:p>
          <a:p>
            <a:r>
              <a:rPr lang="en-IL" dirty="0"/>
              <a:t>Solution of SDE: the distribution of the sample at each t</a:t>
            </a:r>
          </a:p>
          <a:p>
            <a:r>
              <a:rPr lang="en-IL" dirty="0"/>
              <a:t>Intuitively: scaled version of the initial sample, added Gaussian noise</a:t>
            </a:r>
          </a:p>
          <a:p>
            <a:r>
              <a:rPr lang="en-IL" dirty="0"/>
              <a:t>Will not derive it:</a:t>
            </a:r>
          </a:p>
          <a:p>
            <a:endParaRPr lang="en-IL" dirty="0"/>
          </a:p>
          <a:p>
            <a:endParaRPr lang="en-IL" dirty="0"/>
          </a:p>
          <a:p>
            <a:endParaRPr lang="en-IL" dirty="0"/>
          </a:p>
        </p:txBody>
      </p:sp>
      <p:pic>
        <p:nvPicPr>
          <p:cNvPr id="5" name="Picture 4">
            <a:extLst>
              <a:ext uri="{FF2B5EF4-FFF2-40B4-BE49-F238E27FC236}">
                <a16:creationId xmlns:a16="http://schemas.microsoft.com/office/drawing/2014/main" id="{82276347-0898-608F-3E2C-6C3B0909693D}"/>
              </a:ext>
            </a:extLst>
          </p:cNvPr>
          <p:cNvPicPr>
            <a:picLocks noChangeAspect="1"/>
          </p:cNvPicPr>
          <p:nvPr/>
        </p:nvPicPr>
        <p:blipFill>
          <a:blip r:embed="rId3"/>
          <a:stretch>
            <a:fillRect/>
          </a:stretch>
        </p:blipFill>
        <p:spPr>
          <a:xfrm>
            <a:off x="3492001" y="4547517"/>
            <a:ext cx="3630159" cy="833339"/>
          </a:xfrm>
          <a:prstGeom prst="rect">
            <a:avLst/>
          </a:prstGeom>
        </p:spPr>
      </p:pic>
      <p:pic>
        <p:nvPicPr>
          <p:cNvPr id="6" name="Picture 5">
            <a:extLst>
              <a:ext uri="{FF2B5EF4-FFF2-40B4-BE49-F238E27FC236}">
                <a16:creationId xmlns:a16="http://schemas.microsoft.com/office/drawing/2014/main" id="{D36CF2E0-64B0-C3BF-8A5A-A867CF8BA385}"/>
              </a:ext>
            </a:extLst>
          </p:cNvPr>
          <p:cNvPicPr>
            <a:picLocks noChangeAspect="1"/>
          </p:cNvPicPr>
          <p:nvPr/>
        </p:nvPicPr>
        <p:blipFill>
          <a:blip r:embed="rId4"/>
          <a:stretch>
            <a:fillRect/>
          </a:stretch>
        </p:blipFill>
        <p:spPr>
          <a:xfrm>
            <a:off x="3416300" y="5426075"/>
            <a:ext cx="3467100" cy="1066800"/>
          </a:xfrm>
          <a:prstGeom prst="rect">
            <a:avLst/>
          </a:prstGeom>
        </p:spPr>
      </p:pic>
      <p:pic>
        <p:nvPicPr>
          <p:cNvPr id="7" name="Picture 6">
            <a:extLst>
              <a:ext uri="{FF2B5EF4-FFF2-40B4-BE49-F238E27FC236}">
                <a16:creationId xmlns:a16="http://schemas.microsoft.com/office/drawing/2014/main" id="{451F65F9-FFAA-72C5-68BD-18783B322940}"/>
              </a:ext>
            </a:extLst>
          </p:cNvPr>
          <p:cNvPicPr>
            <a:picLocks noChangeAspect="1"/>
          </p:cNvPicPr>
          <p:nvPr/>
        </p:nvPicPr>
        <p:blipFill>
          <a:blip r:embed="rId5"/>
          <a:stretch>
            <a:fillRect/>
          </a:stretch>
        </p:blipFill>
        <p:spPr>
          <a:xfrm>
            <a:off x="3416300" y="3818855"/>
            <a:ext cx="3886200" cy="825500"/>
          </a:xfrm>
          <a:prstGeom prst="rect">
            <a:avLst/>
          </a:prstGeom>
        </p:spPr>
      </p:pic>
      <p:sp>
        <p:nvSpPr>
          <p:cNvPr id="8" name="TextBox 7">
            <a:extLst>
              <a:ext uri="{FF2B5EF4-FFF2-40B4-BE49-F238E27FC236}">
                <a16:creationId xmlns:a16="http://schemas.microsoft.com/office/drawing/2014/main" id="{922CFAD4-869C-445C-84BF-0B92AB9918AA}"/>
              </a:ext>
            </a:extLst>
          </p:cNvPr>
          <p:cNvSpPr txBox="1"/>
          <p:nvPr/>
        </p:nvSpPr>
        <p:spPr>
          <a:xfrm>
            <a:off x="863101" y="4001294"/>
            <a:ext cx="2448560" cy="646331"/>
          </a:xfrm>
          <a:prstGeom prst="rect">
            <a:avLst/>
          </a:prstGeom>
          <a:noFill/>
        </p:spPr>
        <p:txBody>
          <a:bodyPr wrap="square" rtlCol="0">
            <a:spAutoFit/>
          </a:bodyPr>
          <a:lstStyle/>
          <a:p>
            <a:r>
              <a:rPr lang="en-IL" dirty="0"/>
              <a:t>Distribution of sample x0 at time t</a:t>
            </a:r>
          </a:p>
        </p:txBody>
      </p:sp>
      <p:sp>
        <p:nvSpPr>
          <p:cNvPr id="9" name="TextBox 8">
            <a:extLst>
              <a:ext uri="{FF2B5EF4-FFF2-40B4-BE49-F238E27FC236}">
                <a16:creationId xmlns:a16="http://schemas.microsoft.com/office/drawing/2014/main" id="{BD2BBA8C-D68F-40A7-108F-54D6DDC46701}"/>
              </a:ext>
            </a:extLst>
          </p:cNvPr>
          <p:cNvSpPr txBox="1"/>
          <p:nvPr/>
        </p:nvSpPr>
        <p:spPr>
          <a:xfrm>
            <a:off x="863101" y="4732814"/>
            <a:ext cx="2448560" cy="646331"/>
          </a:xfrm>
          <a:prstGeom prst="rect">
            <a:avLst/>
          </a:prstGeom>
          <a:noFill/>
        </p:spPr>
        <p:txBody>
          <a:bodyPr wrap="square" rtlCol="0">
            <a:spAutoFit/>
          </a:bodyPr>
          <a:lstStyle/>
          <a:p>
            <a:r>
              <a:rPr lang="en-IL" dirty="0"/>
              <a:t>Scaling factor for mean x0 at time t</a:t>
            </a:r>
          </a:p>
        </p:txBody>
      </p:sp>
      <p:sp>
        <p:nvSpPr>
          <p:cNvPr id="10" name="TextBox 9">
            <a:extLst>
              <a:ext uri="{FF2B5EF4-FFF2-40B4-BE49-F238E27FC236}">
                <a16:creationId xmlns:a16="http://schemas.microsoft.com/office/drawing/2014/main" id="{E58A82FD-A845-5704-3749-EE5CD277533F}"/>
              </a:ext>
            </a:extLst>
          </p:cNvPr>
          <p:cNvSpPr txBox="1"/>
          <p:nvPr/>
        </p:nvSpPr>
        <p:spPr>
          <a:xfrm>
            <a:off x="902970" y="5672931"/>
            <a:ext cx="2448560" cy="646331"/>
          </a:xfrm>
          <a:prstGeom prst="rect">
            <a:avLst/>
          </a:prstGeom>
          <a:noFill/>
        </p:spPr>
        <p:txBody>
          <a:bodyPr wrap="square" rtlCol="0">
            <a:spAutoFit/>
          </a:bodyPr>
          <a:lstStyle/>
          <a:p>
            <a:r>
              <a:rPr lang="en-IL" dirty="0"/>
              <a:t>V</a:t>
            </a:r>
            <a:r>
              <a:rPr lang="en-US" dirty="0"/>
              <a:t>a</a:t>
            </a:r>
            <a:r>
              <a:rPr lang="en-IL" dirty="0"/>
              <a:t>riance of total noise at time t</a:t>
            </a:r>
          </a:p>
        </p:txBody>
      </p:sp>
    </p:spTree>
    <p:extLst>
      <p:ext uri="{BB962C8B-B14F-4D97-AF65-F5344CB8AC3E}">
        <p14:creationId xmlns:p14="http://schemas.microsoft.com/office/powerpoint/2010/main" val="330816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9A23-A668-65BF-60AB-FA2703AC9DD1}"/>
              </a:ext>
            </a:extLst>
          </p:cNvPr>
          <p:cNvSpPr>
            <a:spLocks noGrp="1"/>
          </p:cNvSpPr>
          <p:nvPr>
            <p:ph type="title"/>
          </p:nvPr>
        </p:nvSpPr>
        <p:spPr/>
        <p:txBody>
          <a:bodyPr/>
          <a:lstStyle/>
          <a:p>
            <a:r>
              <a:rPr lang="en-IL" dirty="0"/>
              <a:t>Solution of SDE in VE Process</a:t>
            </a:r>
          </a:p>
        </p:txBody>
      </p:sp>
      <p:sp>
        <p:nvSpPr>
          <p:cNvPr id="3" name="Content Placeholder 2">
            <a:extLst>
              <a:ext uri="{FF2B5EF4-FFF2-40B4-BE49-F238E27FC236}">
                <a16:creationId xmlns:a16="http://schemas.microsoft.com/office/drawing/2014/main" id="{806AE3A2-11F9-F727-8DFF-1E11222A3CDE}"/>
              </a:ext>
            </a:extLst>
          </p:cNvPr>
          <p:cNvSpPr>
            <a:spLocks noGrp="1"/>
          </p:cNvSpPr>
          <p:nvPr>
            <p:ph idx="1"/>
          </p:nvPr>
        </p:nvSpPr>
        <p:spPr/>
        <p:txBody>
          <a:bodyPr/>
          <a:lstStyle/>
          <a:p>
            <a:r>
              <a:rPr lang="en-IL" dirty="0"/>
              <a:t>Reminder: in VE process, scale is fixed S(t) =1 (f(t) = 0)</a:t>
            </a:r>
          </a:p>
          <a:p>
            <a:r>
              <a:rPr lang="en-IL" dirty="0"/>
              <a:t>Inspecting previous equations:</a:t>
            </a:r>
          </a:p>
          <a:p>
            <a:endParaRPr lang="en-IL" dirty="0"/>
          </a:p>
          <a:p>
            <a:endParaRPr lang="en-IL" dirty="0"/>
          </a:p>
          <a:p>
            <a:endParaRPr lang="en-IL" dirty="0"/>
          </a:p>
          <a:p>
            <a:endParaRPr lang="en-IL" dirty="0"/>
          </a:p>
          <a:p>
            <a:r>
              <a:rPr lang="en-IL" dirty="0"/>
              <a:t>The variance at time t, is the integral all the variances of the noises</a:t>
            </a:r>
          </a:p>
        </p:txBody>
      </p:sp>
      <p:pic>
        <p:nvPicPr>
          <p:cNvPr id="20482" name="Picture 2">
            <a:extLst>
              <a:ext uri="{FF2B5EF4-FFF2-40B4-BE49-F238E27FC236}">
                <a16:creationId xmlns:a16="http://schemas.microsoft.com/office/drawing/2014/main" id="{D0BD75D8-E05D-97C8-F54C-2837C71E7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280" y="3519488"/>
            <a:ext cx="27940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47987DBC-3DDC-F900-E9BF-8BDB90546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80" y="4131311"/>
            <a:ext cx="34290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A76B132E-88A1-0D1C-C0B0-930CCB6EB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080" y="2947670"/>
            <a:ext cx="21844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87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13296</TotalTime>
  <Words>1638</Words>
  <Application>Microsoft Office PowerPoint</Application>
  <PresentationFormat>Widescreen</PresentationFormat>
  <Paragraphs>222</Paragraphs>
  <Slides>34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Score and Diffusion Models</vt:lpstr>
      <vt:lpstr>Variational Models</vt:lpstr>
      <vt:lpstr>Diffusion Processes</vt:lpstr>
      <vt:lpstr>Reverse Diffusion Process</vt:lpstr>
      <vt:lpstr>Life of a Sample</vt:lpstr>
      <vt:lpstr>Types of Processes</vt:lpstr>
      <vt:lpstr>Stochastic Differential Equations (SDEs)</vt:lpstr>
      <vt:lpstr>Solution of the SDE</vt:lpstr>
      <vt:lpstr>Solution of SDE in VE Process</vt:lpstr>
      <vt:lpstr>Inverting the Process</vt:lpstr>
      <vt:lpstr>Inverting SDE in VE Process</vt:lpstr>
      <vt:lpstr>The Fokker-Planck Equation</vt:lpstr>
      <vt:lpstr>Inverting Fokker-Planck Equation</vt:lpstr>
      <vt:lpstr>Inverting The Noise Process</vt:lpstr>
      <vt:lpstr>The Score Function</vt:lpstr>
      <vt:lpstr>Score Does not Require Normalized PDFs</vt:lpstr>
      <vt:lpstr>Simple Example</vt:lpstr>
      <vt:lpstr>Denoising</vt:lpstr>
      <vt:lpstr>Expression for Denoising</vt:lpstr>
      <vt:lpstr>Estimating the Score</vt:lpstr>
      <vt:lpstr>Diffusion Models in Practice - Training</vt:lpstr>
      <vt:lpstr>Diffusion Models in Practice - Sampling</vt:lpstr>
      <vt:lpstr>Diffusion Models in Practice – Point Estimates</vt:lpstr>
      <vt:lpstr>Diffusion Models: Top Image Generators</vt:lpstr>
      <vt:lpstr>Diffusion Models: Top Likelihood Estimators</vt:lpstr>
      <vt:lpstr>Conditional Diffusion Models</vt:lpstr>
      <vt:lpstr>Classifier-Free Guidance</vt:lpstr>
      <vt:lpstr>Text-to-Image Models</vt:lpstr>
      <vt:lpstr>Text-to-Image Architectures</vt:lpstr>
      <vt:lpstr>Latent Diffusion Models </vt:lpstr>
      <vt:lpstr>Imagen Video</vt:lpstr>
      <vt:lpstr>Dreamix</vt:lpstr>
      <vt:lpstr>Several Prediction Targets</vt:lpstr>
      <vt:lpstr>MagVIT/MUSE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Score and Diffusion Models</dc:title>
  <dc:creator>Yedid Hoshen</dc:creator>
  <cp:lastModifiedBy>yuval kenneth</cp:lastModifiedBy>
  <cp:revision>7</cp:revision>
  <dcterms:created xsi:type="dcterms:W3CDTF">2023-04-19T16:12:33Z</dcterms:created>
  <dcterms:modified xsi:type="dcterms:W3CDTF">2023-05-11T16:20:34Z</dcterms:modified>
</cp:coreProperties>
</file>